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</p:sldMasterIdLst>
  <p:sldIdLst>
    <p:sldId id="301" r:id="rId5"/>
    <p:sldId id="300" r:id="rId6"/>
    <p:sldId id="266" r:id="rId7"/>
    <p:sldId id="280" r:id="rId8"/>
    <p:sldId id="289" r:id="rId9"/>
    <p:sldId id="278" r:id="rId10"/>
    <p:sldId id="295" r:id="rId11"/>
    <p:sldId id="302" r:id="rId12"/>
    <p:sldId id="299" r:id="rId13"/>
    <p:sldId id="286" r:id="rId14"/>
    <p:sldId id="269" r:id="rId15"/>
    <p:sldId id="296" r:id="rId16"/>
    <p:sldId id="260" r:id="rId17"/>
    <p:sldId id="261" r:id="rId18"/>
    <p:sldId id="271" r:id="rId19"/>
    <p:sldId id="279" r:id="rId20"/>
    <p:sldId id="305" r:id="rId21"/>
    <p:sldId id="303" r:id="rId22"/>
    <p:sldId id="304" r:id="rId23"/>
    <p:sldId id="293" r:id="rId24"/>
    <p:sldId id="298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wlett-Packard Company" initials="HC" lastIdx="1" clrIdx="0">
    <p:extLst>
      <p:ext uri="{19B8F6BF-5375-455C-9EA6-DF929625EA0E}">
        <p15:presenceInfo xmlns:p15="http://schemas.microsoft.com/office/powerpoint/2012/main" userId="Hewlett-Packard Compa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52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015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1348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16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906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344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2972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679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063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19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760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839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047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741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094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619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7AFCC-86D9-4F00-9931-3C61C4AE34E4}" type="datetimeFigureOut">
              <a:rPr lang="el-GR" smtClean="0"/>
              <a:t>24/7/2025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0050D89-61F1-4F86-BE90-DC303AFD0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0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n3zPKrybkM8&amp;t=4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9aLnv-6YLI&amp;t=1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alioslab.uniwa.g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fanpapoutsi@uniwa.gr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wa.gr/en/" TargetMode="External"/><Relationship Id="rId3" Type="http://schemas.openxmlformats.org/officeDocument/2006/relationships/hyperlink" Target="https://www.uniwa.gr/spoydes/scholes-kai-tmimata/sdo/" TargetMode="External"/><Relationship Id="rId7" Type="http://schemas.openxmlformats.org/officeDocument/2006/relationships/hyperlink" Target="https://www.uniwa.gr/spoydes/scholes-kai-tmimata/feng/" TargetMode="External"/><Relationship Id="rId2" Type="http://schemas.openxmlformats.org/officeDocument/2006/relationships/hyperlink" Target="https://www.uniwa.gr/spoydes/scholes-kai-tmimata/sph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niwa.gr/spoydes/scholes-kai-tmimata/aac/" TargetMode="External"/><Relationship Id="rId5" Type="http://schemas.openxmlformats.org/officeDocument/2006/relationships/hyperlink" Target="https://www.uniwa.gr/spoydes/scholes-kai-tmimata/seyp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www.uniwa.gr/spoydes/scholes-kai-tmimata/ffs/" TargetMode="External"/><Relationship Id="rId9" Type="http://schemas.openxmlformats.org/officeDocument/2006/relationships/hyperlink" Target="https://www.uniwa.gr/en/studies/schools-and-department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wa.gr/en/life-at-uniwa/student-services/student-advocate/" TargetMode="External"/><Relationship Id="rId13" Type="http://schemas.openxmlformats.org/officeDocument/2006/relationships/hyperlink" Target="https://www.uniwa.gr/en/life-at-uniwa/student-services/career-counselling/" TargetMode="External"/><Relationship Id="rId3" Type="http://schemas.openxmlformats.org/officeDocument/2006/relationships/hyperlink" Target="https://prosvasi.uniwa.gr/en/premises-and-infrastructure/" TargetMode="External"/><Relationship Id="rId7" Type="http://schemas.openxmlformats.org/officeDocument/2006/relationships/hyperlink" Target="https://erasmus.uniwa.gr/en/erasmus-icm/partner-universities/" TargetMode="External"/><Relationship Id="rId12" Type="http://schemas.openxmlformats.org/officeDocument/2006/relationships/hyperlink" Target="https://erasmus.uniwa.gr/en/erasmus/student-services/" TargetMode="External"/><Relationship Id="rId2" Type="http://schemas.openxmlformats.org/officeDocument/2006/relationships/hyperlink" Target="https://erasmus.uniwa.gr/wp-content/uploads/sites/159/2024/05/CAMPUS-FACILITIES-FOR-DISABLED-AND-PEOPLE-WITH-SPECIAL-NEEDS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erimna.uniwa.gr/announcements/menoy-estiatorion-pa-d-a/" TargetMode="External"/><Relationship Id="rId11" Type="http://schemas.openxmlformats.org/officeDocument/2006/relationships/hyperlink" Target="https://eifpada.uniwa.gr/en/homepage/" TargetMode="External"/><Relationship Id="rId5" Type="http://schemas.openxmlformats.org/officeDocument/2006/relationships/hyperlink" Target="https://www.uniwa.gr/en/life-at-uniwa/student-services/healthcare-services/" TargetMode="External"/><Relationship Id="rId10" Type="http://schemas.openxmlformats.org/officeDocument/2006/relationships/hyperlink" Target="https://lab-socialwork.uniwa.gr/" TargetMode="External"/><Relationship Id="rId4" Type="http://schemas.openxmlformats.org/officeDocument/2006/relationships/hyperlink" Target="https://library2.uniwa.gr/iguana/www.main.cls?surl=amea&amp;p=af193ee5-8cf8-4e2f-8300-f1cc677fd0ff&amp;v=14b8b5d9-9c2f-4780-b272-45b9cf2c7e9f&amp;language=eng" TargetMode="External"/><Relationship Id="rId9" Type="http://schemas.openxmlformats.org/officeDocument/2006/relationships/hyperlink" Target="https://prosvasi.uniwa.gr/atomiki-psychologiki-ypostirixi/" TargetMode="External"/><Relationship Id="rId14" Type="http://schemas.openxmlformats.org/officeDocument/2006/relationships/hyperlink" Target="https://www.uniwa.gr/en/life-at-uniwa/student-services/liaison-and-innovation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85CEF6D-3729-468F-B0CE-1282294EF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199" y="5497431"/>
            <a:ext cx="2434477" cy="12003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 i="1" dirty="0"/>
              <a:t>FANI PAPOUTSI</a:t>
            </a:r>
          </a:p>
          <a:p>
            <a:pPr marL="0" indent="0" algn="ctr">
              <a:buNone/>
            </a:pPr>
            <a:r>
              <a:rPr lang="en-US" sz="1400" b="1" i="1" dirty="0"/>
              <a:t>ERASMUS+/ICM MOBILITY COORDINATOR</a:t>
            </a:r>
          </a:p>
          <a:p>
            <a:pPr marL="0" indent="0" algn="ctr">
              <a:buNone/>
            </a:pPr>
            <a:r>
              <a:rPr lang="en-US" sz="1400" b="1" i="1" dirty="0"/>
              <a:t>ADMINISTRATIVE OFFICER</a:t>
            </a:r>
            <a:endParaRPr lang="el-GR" sz="1400" b="1" i="1" dirty="0"/>
          </a:p>
        </p:txBody>
      </p:sp>
      <p:pic>
        <p:nvPicPr>
          <p:cNvPr id="5" name="Εικόνα 3">
            <a:extLst>
              <a:ext uri="{FF2B5EF4-FFF2-40B4-BE49-F238E27FC236}">
                <a16:creationId xmlns:a16="http://schemas.microsoft.com/office/drawing/2014/main" id="{FA9B70F7-FAE5-4192-95C9-05680109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49" y="160239"/>
            <a:ext cx="4412302" cy="4412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C9FCC-37AC-4AA5-8D5F-BBD7EF2EF469}"/>
              </a:ext>
            </a:extLst>
          </p:cNvPr>
          <p:cNvSpPr txBox="1"/>
          <p:nvPr/>
        </p:nvSpPr>
        <p:spPr>
          <a:xfrm>
            <a:off x="4549588" y="5081321"/>
            <a:ext cx="3092824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WELCOME MEETING</a:t>
            </a: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INCOMING STUDENTS</a:t>
            </a:r>
          </a:p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“FALL 2025-2026”</a:t>
            </a:r>
            <a:endParaRPr lang="el-GR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6A77379-D1FF-4B39-B192-A5ED306DD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160239"/>
            <a:ext cx="3390831" cy="9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3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950" y="545003"/>
            <a:ext cx="10467544" cy="5748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6184" y="155055"/>
            <a:ext cx="64045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Open Sans"/>
              </a:rPr>
              <a:t>GEOGRAPHICAL TARGETS - LIMITATIONS</a:t>
            </a:r>
            <a:endParaRPr lang="el-GR" sz="2400" i="1" dirty="0">
              <a:solidFill>
                <a:schemeClr val="accent2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950" y="6293224"/>
            <a:ext cx="481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1" dirty="0">
                <a:solidFill>
                  <a:srgbClr val="FF0000"/>
                </a:solidFill>
              </a:rPr>
              <a:t>Red Coloured Counties,</a:t>
            </a:r>
            <a:r>
              <a:rPr lang="en-GB" sz="800" dirty="0"/>
              <a:t> can send students from all three levels of studies.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/>
              <a:t>Greece can send </a:t>
            </a:r>
            <a:r>
              <a:rPr lang="en-GB" sz="800" b="1" u="sng" dirty="0"/>
              <a:t>only PhD</a:t>
            </a:r>
            <a:r>
              <a:rPr lang="en-GB" sz="800" dirty="0"/>
              <a:t> students to the </a:t>
            </a:r>
            <a:r>
              <a:rPr lang="en-GB" sz="800" b="1" dirty="0">
                <a:solidFill>
                  <a:srgbClr val="FF0000"/>
                </a:solidFill>
              </a:rPr>
              <a:t>red-coloured countries.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1" dirty="0"/>
              <a:t>Black coloured countries can accept and receive students from all three levels of studies</a:t>
            </a:r>
            <a:r>
              <a:rPr lang="en-GB" sz="800" dirty="0"/>
              <a:t>.   </a:t>
            </a:r>
          </a:p>
        </p:txBody>
      </p:sp>
      <p:pic>
        <p:nvPicPr>
          <p:cNvPr id="7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6" y="5458616"/>
            <a:ext cx="1370164" cy="129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875271" y="1766455"/>
            <a:ext cx="8138837" cy="4505036"/>
          </a:xfrm>
          <a:prstGeom prst="rect">
            <a:avLst/>
          </a:prstGeom>
          <a:ln cap="rnd" cmpd="dbl">
            <a:solidFill>
              <a:schemeClr val="tx2"/>
            </a:solidFill>
          </a:ln>
          <a:effectLst>
            <a:outerShdw blurRad="419100" dist="4064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900" b="1" dirty="0">
                <a:solidFill>
                  <a:schemeClr val="accent2">
                    <a:lumMod val="50000"/>
                  </a:schemeClr>
                </a:solidFill>
              </a:rPr>
              <a:t>Student Mobilities - Studies</a:t>
            </a:r>
            <a:endParaRPr lang="en-US" sz="2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</a:rPr>
              <a:t>Long-Term Student mobilities  2 -4 months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</a:rPr>
              <a:t>Accepted level of Studies: </a:t>
            </a:r>
          </a:p>
          <a:p>
            <a:pPr algn="just"/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Undergraduates </a:t>
            </a:r>
          </a:p>
          <a:p>
            <a:pPr algn="just"/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Postgraduates </a:t>
            </a:r>
          </a:p>
          <a:p>
            <a:pPr algn="just"/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Doctoral </a:t>
            </a:r>
          </a:p>
          <a:p>
            <a:pPr algn="just"/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Post Doctoral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</a:rPr>
              <a:t>Requirements for Application</a:t>
            </a:r>
            <a:endParaRPr lang="en-US" sz="17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Valid Inter – Institutional Agreement between UniWA and Partner University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Having completed the 1st academic year (for Bachelor level only)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English B2 level.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</a:rPr>
              <a:t>Erasmus+ mobility duration</a:t>
            </a:r>
            <a:endParaRPr lang="en-US" sz="1700" dirty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From 5 days up to 4 months</a:t>
            </a:r>
            <a:r>
              <a:rPr lang="el-GR" sz="17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l-GR" sz="1700" i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GB" sz="1700" i="1" dirty="0">
                <a:solidFill>
                  <a:schemeClr val="accent2">
                    <a:lumMod val="50000"/>
                  </a:schemeClr>
                </a:solidFill>
              </a:rPr>
              <a:t>according to the approved funding)*</a:t>
            </a:r>
            <a:br>
              <a:rPr lang="en-US" sz="17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1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41237" y="546502"/>
            <a:ext cx="8229600" cy="68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ERASMUS+/INTERNATIONAL CREDIT MOBILITY (ICM)</a:t>
            </a:r>
            <a:endParaRPr lang="el-GR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198" y="202328"/>
            <a:ext cx="1370164" cy="13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685" y="533184"/>
            <a:ext cx="5891653" cy="49251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b="1" dirty="0"/>
              <a:t>TEAM BUILDING – BONDING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1035" y="1579684"/>
            <a:ext cx="5298141" cy="2324101"/>
          </a:xfrm>
          <a:ln w="25400"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en-GB" sz="1600" dirty="0"/>
              <a:t>INTERNATIONAL WEEKS</a:t>
            </a:r>
          </a:p>
          <a:p>
            <a:r>
              <a:rPr lang="en-GB" sz="1600" dirty="0"/>
              <a:t>STAFF WEEKS</a:t>
            </a:r>
          </a:p>
          <a:p>
            <a:r>
              <a:rPr lang="en-GB" sz="1600" dirty="0"/>
              <a:t>MIXED MOBILITY – STAFF WEEKS</a:t>
            </a:r>
          </a:p>
          <a:p>
            <a:r>
              <a:rPr lang="en-GB" sz="1600" dirty="0"/>
              <a:t>EDUCATIONAL WEEKS for supervisors and PhD candidates</a:t>
            </a:r>
          </a:p>
          <a:p>
            <a:r>
              <a:rPr lang="en-GB" sz="1600" dirty="0"/>
              <a:t>CO – TEACHING PANELS</a:t>
            </a:r>
          </a:p>
          <a:p>
            <a:r>
              <a:rPr lang="en-GB" sz="1600" dirty="0"/>
              <a:t>INFO – DAYS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355543" y="4539652"/>
            <a:ext cx="8041341" cy="1200329"/>
          </a:xfrm>
          <a:prstGeom prst="rect">
            <a:avLst/>
          </a:prstGeom>
          <a:noFill/>
          <a:ln w="349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What we are committed to doing is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spending meaningful time together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fostering trust, and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strengthening loyalty both to the teams and to one another.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821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77523" y="552570"/>
            <a:ext cx="6451205" cy="6818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l-G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246" y="2124630"/>
            <a:ext cx="3895651" cy="439809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University of West Attica organizing Erasmus International weeks and conferences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1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st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 INTERNATIONAL WEEK 2017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(video)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30th anniversary of the ERASMUS program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23 partner Higher Education Institutions 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</a:rPr>
              <a:t>(HEIs), non-European Union countries, Asia (Armenia, Azerbaijan, Georgia, Kazakhstan, Iran, Jordan, Uzbekistan and Tajikistan), Africa (Tunisia, South Africa and Kenya), the US and Russia</a:t>
            </a:r>
          </a:p>
          <a:p>
            <a:pPr marL="0" indent="0" algn="ctr">
              <a:buNone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09" y="165784"/>
            <a:ext cx="1370164" cy="1370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292" y="1837509"/>
            <a:ext cx="7414630" cy="46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69886" y="454137"/>
            <a:ext cx="7310187" cy="68181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l-GR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01" y="5487836"/>
            <a:ext cx="1370164" cy="13701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6835" y="2900029"/>
            <a:ext cx="45735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2</a:t>
            </a:r>
            <a:r>
              <a:rPr lang="en-US" sz="2800" b="1" baseline="30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nd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 Erasmus+ International Credit Mobility Week 2019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(video)</a:t>
            </a:r>
          </a:p>
          <a:p>
            <a:endParaRPr lang="en-US" b="1" dirty="0">
              <a:solidFill>
                <a:schemeClr val="accent2">
                  <a:lumMod val="50000"/>
                </a:schemeClr>
              </a:solidFill>
              <a:latin typeface="Helvetica Neue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51 Universities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29 Non-EU countries</a:t>
            </a:r>
            <a:endParaRPr lang="el-G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4" y="1510748"/>
            <a:ext cx="6927196" cy="49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01671" y="574210"/>
            <a:ext cx="7310187" cy="68181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l-GR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1" y="2761602"/>
            <a:ext cx="5181600" cy="348170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790106"/>
            <a:ext cx="4313238" cy="2449364"/>
          </a:xfrm>
        </p:spPr>
      </p:pic>
      <p:pic>
        <p:nvPicPr>
          <p:cNvPr id="10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555" y="5558227"/>
            <a:ext cx="1370164" cy="1370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3464" y="1342734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Greek – African Erasmus+/ICM Day</a:t>
            </a:r>
            <a:r>
              <a:rPr lang="el-GR" sz="2000" b="1" dirty="0">
                <a:solidFill>
                  <a:schemeClr val="accent2">
                    <a:lumMod val="50000"/>
                  </a:schemeClr>
                </a:solidFill>
              </a:rPr>
              <a:t> 2020</a:t>
            </a:r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Greece - Kenya – Uganda – Benin </a:t>
            </a:r>
          </a:p>
          <a:p>
            <a:pPr algn="ctr"/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 Youth makers hub _WeAfriHug team</a:t>
            </a:r>
          </a:p>
        </p:txBody>
      </p:sp>
    </p:spTree>
    <p:extLst>
      <p:ext uri="{BB962C8B-B14F-4D97-AF65-F5344CB8AC3E}">
        <p14:creationId xmlns:p14="http://schemas.microsoft.com/office/powerpoint/2010/main" val="387102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8" y="3299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GB" sz="30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rd</a:t>
            </a:r>
            <a:r>
              <a:rPr lang="en-GB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Erasmus+ International Credit Mobility Week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047" y="1323307"/>
            <a:ext cx="4143753" cy="4994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187" y="857487"/>
            <a:ext cx="6406484" cy="3133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720" y="4140200"/>
            <a:ext cx="4932218" cy="25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F8E88B-E8EE-4CB1-8051-337C3E16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836" y="319310"/>
            <a:ext cx="9711670" cy="128089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4</a:t>
            </a:r>
            <a:r>
              <a:rPr lang="en-US" sz="2800" baseline="30000" dirty="0"/>
              <a:t>th</a:t>
            </a:r>
            <a:r>
              <a:rPr lang="en-US" sz="2800" dirty="0"/>
              <a:t> ERASMUS+/ICM INTERNATIONAL WEEK: </a:t>
            </a:r>
            <a:br>
              <a:rPr lang="en-US" sz="2800" b="1" dirty="0"/>
            </a:br>
            <a:r>
              <a:rPr lang="en-US" sz="2800" b="1" dirty="0"/>
              <a:t>“Applied practices of Inclusion and equity in education”</a:t>
            </a:r>
            <a:endParaRPr lang="el-GR" sz="28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90555AD-FF69-48C0-A020-04A996A9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83" y="2159938"/>
            <a:ext cx="6024282" cy="46125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FB3BA1F-04C1-4FF1-86D0-7F2246731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2" y="1791693"/>
            <a:ext cx="5208493" cy="46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0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1DB229-7F5B-4502-88DD-51FAB4CB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274" y="437030"/>
            <a:ext cx="3503076" cy="761776"/>
          </a:xfrm>
        </p:spPr>
        <p:txBody>
          <a:bodyPr/>
          <a:lstStyle/>
          <a:p>
            <a:r>
              <a:rPr lang="en-US" dirty="0"/>
              <a:t>Student Events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939C9D3-4CC8-4E7D-ACCA-345E7CCB61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0" y="2075819"/>
            <a:ext cx="4313237" cy="2877182"/>
          </a:xfr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00D532C-6A2C-4C52-BC21-1017020B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80" y="242271"/>
            <a:ext cx="5102237" cy="332545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D2DF55F-C09E-4970-A6A2-A0EE7896C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00" y="2990784"/>
            <a:ext cx="4628029" cy="343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9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99088F-CE1A-48C3-B26B-90B5ADD5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Educational Week for Supervisors and PhD candidates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CC8BEE-8890-45AC-ACD7-56E5C380B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00" y="1634564"/>
            <a:ext cx="5157924" cy="3777622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chemeClr val="tx2"/>
                </a:solidFill>
              </a:rPr>
              <a:t>The first International Week for PhD candidates and their supervisors</a:t>
            </a:r>
            <a:r>
              <a:rPr lang="en-US" dirty="0">
                <a:solidFill>
                  <a:schemeClr val="tx2"/>
                </a:solidFill>
              </a:rPr>
              <a:t> is an international event designed to foster academic excellence, cross-border collaboration, and professional development in doctoral education. Bringing together, early-stage researchers and their mentors from diverse countries, disciplines, and backgrounds, the program aims to offer interactive workshops, keynote lectures, and peer exchange sessions.</a:t>
            </a:r>
            <a:endParaRPr lang="el-GR" dirty="0">
              <a:solidFill>
                <a:schemeClr val="tx2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6FE0760-A904-4DE4-8081-E40A7BBD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870" y="2142565"/>
            <a:ext cx="6386129" cy="42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5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689" y="683735"/>
            <a:ext cx="3284489" cy="376940"/>
          </a:xfrm>
        </p:spPr>
        <p:txBody>
          <a:bodyPr>
            <a:normAutofit fontScale="90000"/>
          </a:bodyPr>
          <a:lstStyle/>
          <a:p>
            <a:r>
              <a:rPr lang="en-GB" sz="3200" b="1" dirty="0"/>
              <a:t>PUBLIC SPEAKING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8123" y="1518360"/>
            <a:ext cx="87353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dirty="0"/>
              <a:t>People often fear Public Speaking.</a:t>
            </a:r>
          </a:p>
          <a:p>
            <a:pPr algn="just"/>
            <a:r>
              <a:rPr lang="en-GB" dirty="0"/>
              <a:t>Talking in front of a new team, to crowded classrooms and unfamiliar people, makes us anxious and stressed.</a:t>
            </a:r>
          </a:p>
          <a:p>
            <a:pPr algn="just"/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Experiencing symptoms of performance anxiety like an increased heart rate, trembling hands and/or voice, or excessive sweating </a:t>
            </a:r>
          </a:p>
          <a:p>
            <a:pPr algn="ctr"/>
            <a:r>
              <a:rPr lang="en-GB" b="1" u="sng" dirty="0"/>
              <a:t>is perfectly normal.</a:t>
            </a:r>
          </a:p>
          <a:p>
            <a:pPr algn="just"/>
            <a:endParaRPr lang="en-GB" dirty="0"/>
          </a:p>
          <a:p>
            <a:r>
              <a:rPr lang="en-GB" dirty="0"/>
              <a:t>Standing is usually making us afraid to speak in public for many reasons: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Glossophobia</a:t>
            </a:r>
            <a:r>
              <a:rPr lang="en-GB" dirty="0"/>
              <a:t> (language - phobia)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Social anxiety – agoraphobia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Fear of mistakes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Hating the sound of the voice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algn="just"/>
            <a:r>
              <a:rPr lang="en-GB" b="1" dirty="0"/>
              <a:t>Helpful tips: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Plan ways to connect with your audience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Stand up with your audience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Take a few “team” deep breaths…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4502" y="130916"/>
            <a:ext cx="6294187" cy="47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l-G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00" y="159697"/>
            <a:ext cx="1370164" cy="13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6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657" y="684899"/>
            <a:ext cx="7377552" cy="500075"/>
          </a:xfrm>
        </p:spPr>
        <p:txBody>
          <a:bodyPr>
            <a:normAutofit fontScale="90000"/>
          </a:bodyPr>
          <a:lstStyle/>
          <a:p>
            <a:r>
              <a:rPr lang="en-GB" dirty="0"/>
              <a:t>Good Practices – Past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3308" y="1648759"/>
            <a:ext cx="7287116" cy="491421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/>
              <a:t>One of the cooperation topics was a series of lectures to the teaching staff and students of the four universities on the handling, </a:t>
            </a:r>
            <a:r>
              <a:rPr lang="en-US" b="1" dirty="0"/>
              <a:t>proper use and possibilities of the “Remote Photovoltaic Laboratory</a:t>
            </a:r>
            <a:r>
              <a:rPr lang="en-US" dirty="0"/>
              <a:t>” (</a:t>
            </a:r>
            <a:r>
              <a:rPr lang="en-US" u="sng" dirty="0">
                <a:hlinkClick r:id="rId2"/>
              </a:rPr>
              <a:t>http://alioslab.uniwa.gr</a:t>
            </a:r>
            <a:r>
              <a:rPr lang="en-US" dirty="0"/>
              <a:t>), installed on the roof of the University of West Attica (UniWA). </a:t>
            </a:r>
          </a:p>
          <a:p>
            <a:pPr marL="0" indent="0" algn="just">
              <a:buNone/>
            </a:pPr>
            <a:r>
              <a:rPr lang="en-US" b="1" dirty="0"/>
              <a:t>The “Remote Photovoltaic Laboratory” </a:t>
            </a:r>
            <a:r>
              <a:rPr lang="en-US" dirty="0"/>
              <a:t>has been developed by the renewable energy laboratory of UniWA and offers the ability to engineering students and teachers to remotely conduct experiments with real-world solar photovoltaic equipment and under real weather condition, helping the student to become capable of putting the theory into practice. </a:t>
            </a:r>
          </a:p>
          <a:p>
            <a:pPr marL="0" indent="0" algn="just">
              <a:buNone/>
            </a:pPr>
            <a:r>
              <a:rPr lang="en-US" dirty="0"/>
              <a:t>Thus, the students of the final years, started to conduct experiments, taking measurements with the Greek sun</a:t>
            </a:r>
            <a:r>
              <a:rPr lang="en-GB" dirty="0"/>
              <a:t> while, at the same time, they can have a live view of the photovoltaic panels through a web camera.  </a:t>
            </a:r>
          </a:p>
          <a:p>
            <a:pPr marL="0" indent="0" algn="just">
              <a:buNone/>
            </a:pPr>
            <a:r>
              <a:rPr lang="en-US" b="1" dirty="0"/>
              <a:t>The system also has an Open Educational Resources</a:t>
            </a:r>
            <a:r>
              <a:rPr lang="en-US" dirty="0"/>
              <a:t>, which covers the whole theory of photovoltaic technology and consists of 16 chapters in five languages ( ES, FR, GE, GR, UK).</a:t>
            </a:r>
          </a:p>
          <a:p>
            <a:pPr marL="0" indent="0" algn="just">
              <a:buNone/>
            </a:pPr>
            <a:r>
              <a:rPr lang="en-US" dirty="0"/>
              <a:t>It is worth mentioning that in these countries, due to the lack of electricity grid, photovoltaic installations are growing exponentially with a parallel demand for qualified graduates in the corresponding subject. </a:t>
            </a:r>
          </a:p>
          <a:p>
            <a:pPr marL="0" indent="0" algn="r">
              <a:buNone/>
            </a:pPr>
            <a:r>
              <a:rPr lang="en-US" dirty="0"/>
              <a:t>Emeritus Professor </a:t>
            </a:r>
            <a:r>
              <a:rPr lang="en-US" dirty="0" err="1"/>
              <a:t>Petros</a:t>
            </a:r>
            <a:r>
              <a:rPr lang="en-US" dirty="0"/>
              <a:t> </a:t>
            </a:r>
            <a:r>
              <a:rPr lang="en-US" dirty="0" err="1"/>
              <a:t>Axaopoulos</a:t>
            </a:r>
            <a:endParaRPr lang="en-US" dirty="0"/>
          </a:p>
          <a:p>
            <a:pPr marL="0" indent="0" algn="r">
              <a:buNone/>
            </a:pPr>
            <a:r>
              <a:rPr lang="en-US" dirty="0"/>
              <a:t>Mechanical Engineering</a:t>
            </a:r>
            <a:endParaRPr lang="en-GB" dirty="0"/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09" y="165784"/>
            <a:ext cx="1370164" cy="137016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0" y="1726156"/>
            <a:ext cx="3766661" cy="3791227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167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2517" y="2045677"/>
            <a:ext cx="8745306" cy="377762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b="1" dirty="0"/>
              <a:t>Ν</a:t>
            </a:r>
            <a:r>
              <a:rPr lang="en-GB" b="1" dirty="0" err="1"/>
              <a:t>ew</a:t>
            </a:r>
            <a:r>
              <a:rPr lang="en-GB" b="1" dirty="0"/>
              <a:t> food product development</a:t>
            </a:r>
            <a:r>
              <a:rPr lang="el-GR" b="1" dirty="0"/>
              <a:t>/</a:t>
            </a:r>
            <a:r>
              <a:rPr lang="en-GB" b="1" dirty="0"/>
              <a:t>alternative sustainable food source</a:t>
            </a:r>
            <a:endParaRPr lang="el-GR" b="1" dirty="0"/>
          </a:p>
          <a:p>
            <a:pPr marL="0" indent="0" algn="ctr">
              <a:buNone/>
            </a:pPr>
            <a:endParaRPr lang="el-GR" dirty="0"/>
          </a:p>
          <a:p>
            <a:pPr marL="0" indent="0" algn="just">
              <a:buNone/>
            </a:pPr>
            <a:r>
              <a:rPr lang="en-GB" dirty="0"/>
              <a:t>Traditional Ethiopian diets used to exchange information and personal experience via interactive courses (online &amp; physical presence) with a crowd of PhD students. </a:t>
            </a:r>
          </a:p>
          <a:p>
            <a:pPr marL="0" indent="0" algn="just">
              <a:buNone/>
            </a:pPr>
            <a:r>
              <a:rPr lang="en-GB" dirty="0"/>
              <a:t>An unknown to the Greek diet grain for gluten intolerant consumers, being researched and future opportunities, such as income boost from its use/consumption are under consideration. </a:t>
            </a:r>
          </a:p>
          <a:p>
            <a:pPr marL="0" indent="0" algn="just">
              <a:buNone/>
            </a:pPr>
            <a:r>
              <a:rPr lang="en-GB" dirty="0"/>
              <a:t>The research on the specific grain, is a subject area for analysis at the department.  </a:t>
            </a:r>
            <a:endParaRPr lang="el-GR" dirty="0"/>
          </a:p>
          <a:p>
            <a:pPr marL="0" indent="0" algn="r">
              <a:buNone/>
            </a:pPr>
            <a:r>
              <a:rPr lang="en-GB" dirty="0"/>
              <a:t>Professor Anastasia </a:t>
            </a:r>
            <a:r>
              <a:rPr lang="en-GB" dirty="0" err="1"/>
              <a:t>Kanellou</a:t>
            </a:r>
            <a:endParaRPr lang="en-GB" dirty="0"/>
          </a:p>
          <a:p>
            <a:pPr marL="0" indent="0" algn="r">
              <a:buNone/>
            </a:pPr>
            <a:r>
              <a:rPr lang="en-GB" dirty="0"/>
              <a:t>Food Science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66656" y="939876"/>
            <a:ext cx="7377552" cy="5000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/>
              <a:t>Good Practices – Past Performance</a:t>
            </a: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009" y="165784"/>
            <a:ext cx="1370164" cy="13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5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3043" y="4717166"/>
            <a:ext cx="6746527" cy="138029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l-G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Mrs. Fani Papoutsi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fanpapoutsi@uniwa.gr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) </a:t>
            </a:r>
            <a:endParaRPr lang="en-US" i="1" dirty="0"/>
          </a:p>
          <a:p>
            <a:pPr marL="0" indent="0" algn="ctr">
              <a:buNone/>
            </a:pPr>
            <a:endParaRPr lang="el-GR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THANK YOU FOR YOUR ATTENTION</a:t>
            </a: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97" y="394395"/>
            <a:ext cx="3034605" cy="303460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18FBCEB-69EF-4FC9-844A-B7B97FAE7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583" y="3620667"/>
            <a:ext cx="3390831" cy="9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00125" y="1600200"/>
            <a:ext cx="10877550" cy="49911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UniWA was founded in March 2018, as a merging process of the former Technological Educational Institute of Athens</a:t>
            </a: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 (1974)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and the former Piraeus University of Applied Sciences</a:t>
            </a:r>
            <a:r>
              <a:rPr lang="el-GR" b="1" dirty="0">
                <a:solidFill>
                  <a:schemeClr val="accent2">
                    <a:lumMod val="50000"/>
                  </a:schemeClr>
                </a:solidFill>
              </a:rPr>
              <a:t> (1983)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2019 National School of Public health joined the University.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Today UniWA is the 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</a:rPr>
              <a:t>rd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 biggest University in Greece, with more than 57.000  undergraduate students, it includes twenty seven (27) departments, offering undergraduate, postgraduate and doctoral studies and it is organized into six (6) schools. 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SCHOOL OF PUBLIC HEALTH</a:t>
            </a:r>
            <a:endParaRPr lang="en-US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SCHOOL OF ADMINISTRATIVE,</a:t>
            </a:r>
            <a:r>
              <a:rPr lang="el-GR" sz="1900" b="1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 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ECONOMICS AND SOCIAL SCIENCES</a:t>
            </a:r>
            <a:endParaRPr lang="en-US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4"/>
              </a:rPr>
              <a:t>SCHOOL OF FOOD SCIENCES</a:t>
            </a:r>
            <a:endParaRPr lang="el-GR" sz="19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5"/>
              </a:rPr>
              <a:t>SCHOOL OF HEALTH AND CARE SCIENCES</a:t>
            </a:r>
            <a:endParaRPr lang="el-GR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6"/>
              </a:rPr>
              <a:t>SCHOOL OF APPLIED ARTS &amp; CULTURE</a:t>
            </a:r>
            <a:endParaRPr lang="el-GR" sz="19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7"/>
              </a:rPr>
              <a:t>SCHOOL OF ENGINEERING</a:t>
            </a:r>
            <a:endParaRPr lang="el-GR" sz="19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</a:rPr>
              <a:t>UNIVERSITY OF WEST ATTICA link: 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8"/>
              </a:rPr>
              <a:t>https://www.uniwa.gr/en/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</a:rPr>
              <a:t>Schools and Departments link: 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hlinkClick r:id="rId9"/>
              </a:rPr>
              <a:t>https://www.uniwa.gr/en/studies/schools-and-departments/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19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00795" y="574210"/>
            <a:ext cx="6294187" cy="68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l-G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00" y="159697"/>
            <a:ext cx="1370164" cy="13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2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52546" y="477494"/>
            <a:ext cx="6294187" cy="68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l-G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58" y="70338"/>
            <a:ext cx="1218718" cy="1185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089" y="1159310"/>
            <a:ext cx="7791450" cy="54006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314630" y="1845990"/>
            <a:ext cx="1394805" cy="64554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7</a:t>
            </a:r>
            <a:r>
              <a:rPr lang="en-GB" b="1" dirty="0"/>
              <a:t> Schools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17228" y="2850503"/>
            <a:ext cx="1394805" cy="58908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27 </a:t>
            </a:r>
            <a:r>
              <a:rPr lang="en-GB" b="1" dirty="0" err="1"/>
              <a:t>BScDepts</a:t>
            </a:r>
            <a:endParaRPr lang="en-GB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131150" y="2838847"/>
            <a:ext cx="1362808" cy="6585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56.671</a:t>
            </a:r>
          </a:p>
          <a:p>
            <a:pPr algn="ctr"/>
            <a:r>
              <a:rPr lang="en-GB" sz="1400" b="1" dirty="0"/>
              <a:t>BSc students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37693" y="3618550"/>
            <a:ext cx="1362808" cy="48219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5.500 </a:t>
            </a:r>
          </a:p>
          <a:p>
            <a:pPr algn="ctr"/>
            <a:r>
              <a:rPr lang="en-GB" sz="1400" b="1" dirty="0"/>
              <a:t>MSc students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93009" y="4341924"/>
            <a:ext cx="1394805" cy="6631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780 </a:t>
            </a:r>
          </a:p>
          <a:p>
            <a:pPr algn="ctr"/>
            <a:r>
              <a:rPr lang="en-GB" sz="1400" b="1" dirty="0"/>
              <a:t>PhD candidates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BEF11D36-E0CB-4690-A976-1544E5F76402}"/>
              </a:ext>
            </a:extLst>
          </p:cNvPr>
          <p:cNvSpPr/>
          <p:nvPr/>
        </p:nvSpPr>
        <p:spPr>
          <a:xfrm>
            <a:off x="617228" y="3594502"/>
            <a:ext cx="1513922" cy="58908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27 MSc Programs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AC86784-8BE9-47C8-8634-3D665609F01C}"/>
              </a:ext>
            </a:extLst>
          </p:cNvPr>
          <p:cNvSpPr/>
          <p:nvPr/>
        </p:nvSpPr>
        <p:spPr>
          <a:xfrm>
            <a:off x="2205696" y="4341924"/>
            <a:ext cx="1394805" cy="6631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40 </a:t>
            </a:r>
          </a:p>
          <a:p>
            <a:pPr algn="ctr"/>
            <a:r>
              <a:rPr lang="en-GB" sz="1400" b="1" dirty="0"/>
              <a:t>Post Doc</a:t>
            </a:r>
          </a:p>
        </p:txBody>
      </p:sp>
    </p:spTree>
    <p:extLst>
      <p:ext uri="{BB962C8B-B14F-4D97-AF65-F5344CB8AC3E}">
        <p14:creationId xmlns:p14="http://schemas.microsoft.com/office/powerpoint/2010/main" val="108161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702" y="381455"/>
            <a:ext cx="6902768" cy="668359"/>
          </a:xfrm>
        </p:spPr>
        <p:txBody>
          <a:bodyPr/>
          <a:lstStyle/>
          <a:p>
            <a:pPr algn="ctr"/>
            <a:r>
              <a:rPr lang="en-GB" dirty="0"/>
              <a:t>Erasmus+/ICM  programme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1908" y="1764323"/>
            <a:ext cx="4633547" cy="29307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Regional context – Eligible Countries:</a:t>
            </a:r>
            <a:endParaRPr lang="el-G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Members of the European Free Trade Association (EFTA) which are members of the European Economic Area (EEA): Norway, Iceland, Liechtenstein;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Acceding countries, candidate countries and potential candidates: North Macedonia, Republic of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Türkiye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Republic of Serbia;</a:t>
            </a:r>
          </a:p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389683" y="2840934"/>
            <a:ext cx="31388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Challenges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rising unemployment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climate change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economic and post-conflict migration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Digitalisation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Globalisation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physical inactivity and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dirty="0"/>
              <a:t>the multilingual structure of Europe’s united but diverse nations.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72766" y="1676399"/>
            <a:ext cx="3305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Priorities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 European Green Deal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An Economy that works for people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Digital Age development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European Life promotion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European Democracy push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 stronger Europe in the world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09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540982"/>
            <a:ext cx="8911687" cy="832236"/>
          </a:xfrm>
        </p:spPr>
        <p:txBody>
          <a:bodyPr/>
          <a:lstStyle/>
          <a:p>
            <a:pPr algn="ctr"/>
            <a:r>
              <a:rPr lang="en-GB" sz="2600" b="1" dirty="0">
                <a:solidFill>
                  <a:schemeClr val="accent2">
                    <a:lumMod val="50000"/>
                  </a:schemeClr>
                </a:solidFill>
              </a:rPr>
              <a:t>University</a:t>
            </a:r>
            <a:r>
              <a:rPr lang="en-GB" b="1" dirty="0"/>
              <a:t> </a:t>
            </a:r>
            <a:r>
              <a:rPr lang="en-GB" sz="2600" b="1" dirty="0">
                <a:solidFill>
                  <a:schemeClr val="accent2">
                    <a:lumMod val="50000"/>
                  </a:schemeClr>
                </a:solidFill>
              </a:rPr>
              <a:t>of West Attica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848" y="1883172"/>
            <a:ext cx="5298919" cy="3979557"/>
          </a:xfrm>
          <a:ln w="3175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1900" b="1" dirty="0"/>
              <a:t>MISSION – Education of excellent quality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900" b="1" dirty="0"/>
              <a:t>VISION – Global - International recognition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GB" sz="1900" b="1" dirty="0"/>
              <a:t>STRATEGY </a:t>
            </a:r>
            <a:r>
              <a:rPr lang="en-GB" sz="1900" dirty="0"/>
              <a:t>: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dirty="0"/>
              <a:t>Educational Excellence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dirty="0"/>
              <a:t>Research Development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1" dirty="0"/>
              <a:t>Digital Transformation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dirty="0"/>
              <a:t>Improvement of Academic Environment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dirty="0"/>
              <a:t>Accountability and Transparency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1" dirty="0"/>
              <a:t>Extroversion – Internationalization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b="1" dirty="0"/>
              <a:t>Sustainability and Sustainable management of Resources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GB" dirty="0"/>
              <a:t>Quality Assurance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47" y="355146"/>
            <a:ext cx="1370164" cy="137016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7294476" y="2483031"/>
            <a:ext cx="3971192" cy="2649660"/>
          </a:xfrm>
          <a:noFill/>
          <a:ln w="31750">
            <a:solidFill>
              <a:schemeClr val="tx2">
                <a:lumMod val="75000"/>
                <a:alpha val="71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b="1" dirty="0"/>
              <a:t>ERASMUS+ STRATEGY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Inclusion and Diversity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Digital Transformation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Environment and fight against climate change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400" dirty="0"/>
              <a:t>Participation in democratic life, common values and civic engagement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48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1035" y="1044388"/>
            <a:ext cx="4387227" cy="4211515"/>
          </a:xfrm>
          <a:ln w="69850" cmpd="dbl">
            <a:solidFill>
              <a:schemeClr val="accent3">
                <a:lumMod val="50000"/>
                <a:alpha val="25000"/>
              </a:schemeClr>
            </a:solidFill>
          </a:ln>
        </p:spPr>
        <p:txBody>
          <a:bodyPr>
            <a:noAutofit/>
          </a:bodyPr>
          <a:lstStyle/>
          <a:p>
            <a:endParaRPr lang="en-GB" sz="1400" dirty="0"/>
          </a:p>
          <a:p>
            <a:pPr marL="0" indent="0" algn="ctr">
              <a:buNone/>
            </a:pPr>
            <a:r>
              <a:rPr lang="en-GB" sz="1400" b="1" dirty="0">
                <a:solidFill>
                  <a:schemeClr val="tx2"/>
                </a:solidFill>
              </a:rPr>
              <a:t>Participants with disadvantaged backgrounds and  fewer opportunities are prioritized, more specifically: </a:t>
            </a:r>
          </a:p>
          <a:p>
            <a:r>
              <a:rPr lang="en-GB" sz="1400" dirty="0">
                <a:solidFill>
                  <a:schemeClr val="tx2"/>
                </a:solidFill>
              </a:rPr>
              <a:t>Cultural differences</a:t>
            </a:r>
          </a:p>
          <a:p>
            <a:r>
              <a:rPr lang="en-GB" sz="1400" dirty="0">
                <a:solidFill>
                  <a:schemeClr val="tx2"/>
                </a:solidFill>
              </a:rPr>
              <a:t>Disability</a:t>
            </a:r>
          </a:p>
          <a:p>
            <a:r>
              <a:rPr lang="en-GB" sz="1400" dirty="0">
                <a:solidFill>
                  <a:schemeClr val="tx2"/>
                </a:solidFill>
              </a:rPr>
              <a:t>Economic obstacles</a:t>
            </a:r>
          </a:p>
          <a:p>
            <a:r>
              <a:rPr lang="en-GB" sz="1400" dirty="0">
                <a:solidFill>
                  <a:schemeClr val="tx2"/>
                </a:solidFill>
              </a:rPr>
              <a:t>Educational difficulties</a:t>
            </a:r>
          </a:p>
          <a:p>
            <a:r>
              <a:rPr lang="en-GB" sz="1400" dirty="0">
                <a:solidFill>
                  <a:schemeClr val="tx2"/>
                </a:solidFill>
              </a:rPr>
              <a:t>Geographical obstacles</a:t>
            </a:r>
          </a:p>
          <a:p>
            <a:r>
              <a:rPr lang="en-GB" sz="1400" dirty="0">
                <a:solidFill>
                  <a:schemeClr val="tx2"/>
                </a:solidFill>
              </a:rPr>
              <a:t>Health problems</a:t>
            </a:r>
          </a:p>
          <a:p>
            <a:r>
              <a:rPr lang="en-GB" sz="1400" dirty="0">
                <a:solidFill>
                  <a:schemeClr val="tx2"/>
                </a:solidFill>
              </a:rPr>
              <a:t>Refugees</a:t>
            </a:r>
          </a:p>
          <a:p>
            <a:r>
              <a:rPr lang="en-GB" sz="1400" dirty="0">
                <a:solidFill>
                  <a:schemeClr val="tx2"/>
                </a:solidFill>
              </a:rPr>
              <a:t>Social obstacles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7324" y="172833"/>
            <a:ext cx="8911687" cy="85810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br>
              <a:rPr lang="el-GR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FEWER OPPORTUNITIES</a:t>
            </a:r>
            <a:endParaRPr lang="en-GB" sz="2400" dirty="0"/>
          </a:p>
        </p:txBody>
      </p:sp>
      <p:pic>
        <p:nvPicPr>
          <p:cNvPr id="8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1" y="1381828"/>
            <a:ext cx="1370164" cy="13701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98736" y="1164986"/>
            <a:ext cx="5406111" cy="3970318"/>
          </a:xfrm>
          <a:prstGeom prst="rect">
            <a:avLst/>
          </a:prstGeom>
          <a:ln w="88900">
            <a:solidFill>
              <a:schemeClr val="accent3">
                <a:lumMod val="50000"/>
                <a:alpha val="21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b="1" i="1" dirty="0">
                <a:solidFill>
                  <a:schemeClr val="accent3">
                    <a:lumMod val="75000"/>
                  </a:schemeClr>
                </a:solidFill>
              </a:rPr>
              <a:t>The E+ Programme, </a:t>
            </a:r>
          </a:p>
          <a:p>
            <a:pPr algn="just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seeks to promote equal opportunities and access, inclusion, diversity and fairness across all its actions. </a:t>
            </a:r>
          </a:p>
          <a:p>
            <a:pPr algn="just"/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Organisations and the participants with fewer opportunities themselves are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at the heart of these objectives and with these in mind, the programme puts mechanisms and resources at their disposal. </a:t>
            </a:r>
          </a:p>
          <a:p>
            <a:pPr algn="just"/>
            <a:endParaRPr lang="en-GB" b="1" dirty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The UNIWA, in respect with the different backgrounds and needs, offers free mentoring in relation with each E+ participant’s needs. </a:t>
            </a:r>
            <a:endParaRPr lang="el-G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6817C7A-38D5-4653-B197-D1E093E04B60}"/>
              </a:ext>
            </a:extLst>
          </p:cNvPr>
          <p:cNvSpPr/>
          <p:nvPr/>
        </p:nvSpPr>
        <p:spPr>
          <a:xfrm>
            <a:off x="1631183" y="5389948"/>
            <a:ext cx="9788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UNIWA will support 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GB" dirty="0"/>
              <a:t>the priority areas selected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GB" dirty="0"/>
              <a:t>the participation of representatives of less developed sub-regions and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GB" dirty="0"/>
              <a:t> individuals with fewer opportunities, as well as ensuring a gender balance. </a:t>
            </a:r>
          </a:p>
        </p:txBody>
      </p:sp>
    </p:spTree>
    <p:extLst>
      <p:ext uri="{BB962C8B-B14F-4D97-AF65-F5344CB8AC3E}">
        <p14:creationId xmlns:p14="http://schemas.microsoft.com/office/powerpoint/2010/main" val="368422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ECC8BE-37AF-4244-8C60-A4C5742A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INCLUSION AND DIVERSITY</a:t>
            </a:r>
            <a:br>
              <a:rPr lang="en-US" dirty="0"/>
            </a:br>
            <a:r>
              <a:rPr lang="en-US" sz="1300" b="1" dirty="0"/>
              <a:t>Due to the numerous benefits of inclusion, the University of West Attica, as an inclusive university, has established a strategy where, in its fully accessible facilities, everyone is welcomed, feels valued, included, and respected</a:t>
            </a:r>
            <a:r>
              <a:rPr lang="en-US" sz="1300" dirty="0"/>
              <a:t>. </a:t>
            </a:r>
            <a:endParaRPr lang="el-GR" sz="13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9D53024-ADFD-4067-A1F5-D1ACB1143D92}"/>
              </a:ext>
            </a:extLst>
          </p:cNvPr>
          <p:cNvSpPr/>
          <p:nvPr/>
        </p:nvSpPr>
        <p:spPr>
          <a:xfrm>
            <a:off x="1219200" y="2128788"/>
            <a:ext cx="107755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2"/>
              </a:rPr>
              <a:t>Accessible spaces, premises and parking for people with disabilities (lifts, ramps)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3"/>
              </a:rPr>
              <a:t>Accessibility services in </a:t>
            </a:r>
            <a:r>
              <a:rPr lang="en-US" b="1" dirty="0" err="1">
                <a:solidFill>
                  <a:srgbClr val="00619E"/>
                </a:solidFill>
                <a:latin typeface="Roboto"/>
                <a:hlinkClick r:id="rId3"/>
              </a:rPr>
              <a:t>UniWA’s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3"/>
              </a:rPr>
              <a:t> libraries</a:t>
            </a:r>
            <a:r>
              <a:rPr lang="en-US" dirty="0">
                <a:solidFill>
                  <a:srgbClr val="1D1D1D"/>
                </a:solidFill>
                <a:latin typeface="Roboto"/>
              </a:rPr>
              <a:t> 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4"/>
              </a:rPr>
              <a:t>(work stations for people with disabilities)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5"/>
              </a:rPr>
              <a:t>Healthcare and medical clinics for students and staff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1D1D"/>
                </a:solidFill>
                <a:latin typeface="Roboto"/>
              </a:rPr>
              <a:t>Best practices for handling 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6"/>
              </a:rPr>
              <a:t>healthy restaurants’ meals </a:t>
            </a:r>
            <a:r>
              <a:rPr lang="en-US" dirty="0">
                <a:solidFill>
                  <a:srgbClr val="1D1D1D"/>
                </a:solidFill>
                <a:latin typeface="Roboto"/>
              </a:rPr>
              <a:t>and following the Mediterranean eating pattern, inclusive of medical, religious, ethnic and philosophical concerns (three free meals per day for all students, alternative choices to cover all needs)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7"/>
              </a:rPr>
              <a:t>New partnerships</a:t>
            </a:r>
            <a:r>
              <a:rPr lang="en-US" dirty="0">
                <a:solidFill>
                  <a:srgbClr val="1D1D1D"/>
                </a:solidFill>
                <a:latin typeface="Roboto"/>
              </a:rPr>
              <a:t> that enhance university’s commitment to work with diverse populations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8"/>
              </a:rPr>
              <a:t>Student advocacy service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9"/>
              </a:rPr>
              <a:t>Psychosocial Support </a:t>
            </a:r>
            <a:r>
              <a:rPr lang="en-US" dirty="0">
                <a:solidFill>
                  <a:srgbClr val="1D1D1D"/>
                </a:solidFill>
                <a:latin typeface="Roboto"/>
              </a:rPr>
              <a:t> and 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10"/>
              </a:rPr>
              <a:t>Research Laboratory in </a:t>
            </a:r>
            <a:r>
              <a:rPr lang="en-US" b="1" dirty="0" err="1">
                <a:solidFill>
                  <a:srgbClr val="00619E"/>
                </a:solidFill>
                <a:latin typeface="Roboto"/>
                <a:hlinkClick r:id="rId10"/>
              </a:rPr>
              <a:t>Councseling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10"/>
              </a:rPr>
              <a:t> </a:t>
            </a:r>
            <a:r>
              <a:rPr lang="en-US" b="1" dirty="0" err="1">
                <a:solidFill>
                  <a:srgbClr val="00619E"/>
                </a:solidFill>
                <a:latin typeface="Roboto"/>
                <a:hlinkClick r:id="rId10"/>
              </a:rPr>
              <a:t>Psycosocial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10"/>
              </a:rPr>
              <a:t> Support and Community Interventions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11"/>
              </a:rPr>
              <a:t>Gender Equality and Anti-Discrimination Committee (G.E.A.C.)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1D1D"/>
                </a:solidFill>
                <a:latin typeface="Roboto"/>
              </a:rPr>
              <a:t>Multilingual</a:t>
            </a:r>
            <a:r>
              <a:rPr lang="en-US" b="1" dirty="0">
                <a:solidFill>
                  <a:srgbClr val="00619E"/>
                </a:solidFill>
                <a:latin typeface="Roboto"/>
                <a:hlinkClick r:id="rId12"/>
              </a:rPr>
              <a:t> inclusion officer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13"/>
              </a:rPr>
              <a:t>Career counselling and guidance services</a:t>
            </a:r>
            <a:endParaRPr lang="en-US" dirty="0">
              <a:solidFill>
                <a:srgbClr val="1D1D1D"/>
              </a:solidFill>
              <a:latin typeface="Roboto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19E"/>
                </a:solidFill>
                <a:latin typeface="Roboto"/>
                <a:hlinkClick r:id="rId14"/>
              </a:rPr>
              <a:t>Career liaison and innovation office</a:t>
            </a:r>
            <a:r>
              <a:rPr lang="en-US" dirty="0">
                <a:solidFill>
                  <a:srgbClr val="1D1D1D"/>
                </a:solidFill>
                <a:latin typeface="Roboto"/>
              </a:rPr>
              <a:t> that connects the University’s community with local and national authorities</a:t>
            </a:r>
            <a:endParaRPr lang="en-US" b="0" i="0" dirty="0">
              <a:solidFill>
                <a:srgbClr val="1D1D1D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3651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UNIVERSITY OF WEST ATTICA, GREECE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2909" y="1682190"/>
            <a:ext cx="9631485" cy="48756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ERASMUS+ PROGRAMME </a:t>
            </a:r>
          </a:p>
          <a:p>
            <a:pPr algn="just"/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1984 – E+ 1</a:t>
            </a:r>
            <a:r>
              <a:rPr lang="en-GB" sz="2400" b="1" baseline="30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Entry</a:t>
            </a:r>
          </a:p>
          <a:p>
            <a:pPr algn="just"/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1987 - Beginning of ERASMUS at former TEI of Piraeus </a:t>
            </a:r>
          </a:p>
          <a:p>
            <a:pPr algn="just"/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2015 – ICM Launch</a:t>
            </a:r>
          </a:p>
          <a:p>
            <a:pPr algn="just"/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2016 – member of the International Credit Mobility team  as the programme country</a:t>
            </a:r>
          </a:p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2016 – 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2025 more than 2.000 incoming and outgoing (students and staff) mobilities have been allocated to the University of West Attica</a:t>
            </a:r>
            <a:r>
              <a:rPr lang="el-GR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with an absorption average approx. 88%.</a:t>
            </a:r>
            <a:endParaRPr lang="el-GR" sz="24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n-GB" sz="24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D3E0D66-910F-4708-B2BF-3F4C26AEB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1" y="1381828"/>
            <a:ext cx="1370164" cy="13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1544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08484A1B4CF48BCA1B2D5CAA47008" ma:contentTypeVersion="13" ma:contentTypeDescription="Create a new document." ma:contentTypeScope="" ma:versionID="34d52582ad58d8dd496b6499569a14f1">
  <xsd:schema xmlns:xsd="http://www.w3.org/2001/XMLSchema" xmlns:xs="http://www.w3.org/2001/XMLSchema" xmlns:p="http://schemas.microsoft.com/office/2006/metadata/properties" xmlns:ns3="bb3b4dd2-58e6-4c13-a4b2-d3c048c0786b" targetNamespace="http://schemas.microsoft.com/office/2006/metadata/properties" ma:root="true" ma:fieldsID="fec0c5c33efcc62c58bf94b21004b369" ns3:_="">
    <xsd:import namespace="bb3b4dd2-58e6-4c13-a4b2-d3c048c078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SystemTag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b4dd2-58e6-4c13-a4b2-d3c048c07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b3b4dd2-58e6-4c13-a4b2-d3c048c0786b" xsi:nil="true"/>
  </documentManagement>
</p:properties>
</file>

<file path=customXml/itemProps1.xml><?xml version="1.0" encoding="utf-8"?>
<ds:datastoreItem xmlns:ds="http://schemas.openxmlformats.org/officeDocument/2006/customXml" ds:itemID="{6D2BAD53-837E-4BB0-84DB-DED6D37B20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3b4dd2-58e6-4c13-a4b2-d3c048c078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4824D2-B268-4986-B91E-E3EE1C4296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35FAF5-996E-4C3F-AA13-BAE7E006A621}">
  <ds:schemaRefs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bb3b4dd2-58e6-4c13-a4b2-d3c048c0786b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1622</TotalTime>
  <Words>1652</Words>
  <Application>Microsoft Office PowerPoint</Application>
  <PresentationFormat>Ευρεία οθόνη</PresentationFormat>
  <Paragraphs>197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32" baseType="lpstr">
      <vt:lpstr>Arial</vt:lpstr>
      <vt:lpstr>Calibri</vt:lpstr>
      <vt:lpstr>Century Gothic</vt:lpstr>
      <vt:lpstr>Courier New</vt:lpstr>
      <vt:lpstr>Helvetica Neue</vt:lpstr>
      <vt:lpstr>Open Sans</vt:lpstr>
      <vt:lpstr>Roboto</vt:lpstr>
      <vt:lpstr>Wingdings</vt:lpstr>
      <vt:lpstr>Wingdings 3</vt:lpstr>
      <vt:lpstr>Wisp</vt:lpstr>
      <vt:lpstr>Παρουσίαση του PowerPoint</vt:lpstr>
      <vt:lpstr>PUBLIC SPEAKING</vt:lpstr>
      <vt:lpstr>Παρουσίαση του PowerPoint</vt:lpstr>
      <vt:lpstr>Παρουσίαση του PowerPoint</vt:lpstr>
      <vt:lpstr>Erasmus+/ICM  programme</vt:lpstr>
      <vt:lpstr>University of West Attica</vt:lpstr>
      <vt:lpstr>UNIVERSITY OF WEST ATTICA, GREECE FEWER OPPORTUNITIES</vt:lpstr>
      <vt:lpstr>INCLUSION AND DIVERSITY Due to the numerous benefits of inclusion, the University of West Attica, as an inclusive university, has established a strategy where, in its fully accessible facilities, everyone is welcomed, feels valued, included, and respected. </vt:lpstr>
      <vt:lpstr>UNIVERSITY OF WEST ATTICA, GREECE</vt:lpstr>
      <vt:lpstr>Παρουσίαση του PowerPoint</vt:lpstr>
      <vt:lpstr>Παρουσίαση του PowerPoint</vt:lpstr>
      <vt:lpstr>TEAM BUILDING – BONDING EVENTS</vt:lpstr>
      <vt:lpstr>UNIVERSITY OF WEST ATTICA, GREECE</vt:lpstr>
      <vt:lpstr>UNIVERSITY OF WEST ATTICA, GREECE</vt:lpstr>
      <vt:lpstr>UNIVERSITY OF WEST ATTICA, GREECE</vt:lpstr>
      <vt:lpstr>3rd Erasmus+ International Credit Mobility Week 2023</vt:lpstr>
      <vt:lpstr>4th ERASMUS+/ICM INTERNATIONAL WEEK:  “Applied practices of Inclusion and equity in education”</vt:lpstr>
      <vt:lpstr>Student Events</vt:lpstr>
      <vt:lpstr>Educational Week for Supervisors and PhD candidates</vt:lpstr>
      <vt:lpstr>Good Practices – Past Performance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WEST ATTICA, GREECE</dc:title>
  <dc:creator>UniWA Erasmus ICM</dc:creator>
  <cp:lastModifiedBy>FANI PAPOUTSI</cp:lastModifiedBy>
  <cp:revision>127</cp:revision>
  <dcterms:created xsi:type="dcterms:W3CDTF">2021-09-27T10:18:39Z</dcterms:created>
  <dcterms:modified xsi:type="dcterms:W3CDTF">2025-07-24T07:19:22Z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0x01010037708484A1B4CF48BCA1B2D5CAA47008</vt:lpwstr>
  </property>
</Properties>
</file>