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906000" cy="6858000" type="A4"/>
  <p:notesSz cx="9144000" cy="6858000"/>
  <p:defaultTextStyle>
    <a:defPPr>
      <a:defRPr lang="en-US"/>
    </a:defPPr>
    <a:lvl1pPr marL="0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28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56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83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11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139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967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794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622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56" d="100"/>
          <a:sy n="56" d="100"/>
        </p:scale>
        <p:origin x="137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sers\maria\data\PhD_DEEE_UNIWA\__ERASMUS_Talk_PhD-studies-in-UNIWA\UniWA_PhD_Studies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sers\maria\data\PhD_DEEE_UNIWA\__ERASMUS_Talk_PhD-studies-in-UNIWA\UniWA_PhD_Studies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sers\maria\data\PhD_DEEE_UNIWA\__ERASMUS_Talk_PhD-studies-in-UNIWA\UniWA_PhD_Studies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sers\maria\data\PhD_DEEE_UNIWA\__ERASMUS_Talk_PhD-studies-in-UNIWA\UniWA_PhD_Studies_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Φύλλο1!$B$38:$B$43</c:f>
              <c:strCache>
                <c:ptCount val="6"/>
                <c:pt idx="0">
                  <c:v>1. PUBLIC HEALTH</c:v>
                </c:pt>
                <c:pt idx="1">
                  <c:v>2. ADMINISTRATIVE, ECONOMICS AND SOCIAL SCIENCES</c:v>
                </c:pt>
                <c:pt idx="2">
                  <c:v>3. FOOD SCIENCES</c:v>
                </c:pt>
                <c:pt idx="3">
                  <c:v>4. HEALTH AND CARE SCIENCES</c:v>
                </c:pt>
                <c:pt idx="4">
                  <c:v>5. APPLIED ARTS &amp; CULTURE</c:v>
                </c:pt>
                <c:pt idx="5">
                  <c:v>6. ENGINEERING</c:v>
                </c:pt>
              </c:strCache>
            </c:strRef>
          </c:cat>
          <c:val>
            <c:numRef>
              <c:f>Φύλλο1!$C$38:$C$43</c:f>
              <c:numCache>
                <c:formatCode>General</c:formatCode>
                <c:ptCount val="6"/>
                <c:pt idx="0">
                  <c:v>5</c:v>
                </c:pt>
                <c:pt idx="1">
                  <c:v>30</c:v>
                </c:pt>
                <c:pt idx="2">
                  <c:v>10</c:v>
                </c:pt>
                <c:pt idx="3">
                  <c:v>48</c:v>
                </c:pt>
                <c:pt idx="4">
                  <c:v>12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3-40BB-9C7D-635E1F6FB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1079360"/>
        <c:axId val="1304262064"/>
      </c:barChart>
      <c:catAx>
        <c:axId val="14310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262064"/>
        <c:crosses val="autoZero"/>
        <c:auto val="1"/>
        <c:lblAlgn val="ctr"/>
        <c:lblOffset val="100"/>
        <c:noMultiLvlLbl val="0"/>
      </c:catAx>
      <c:valAx>
        <c:axId val="130426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0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Φύλλο1!$I$38:$I$43</c:f>
              <c:strCache>
                <c:ptCount val="6"/>
                <c:pt idx="0">
                  <c:v>1. PUBLIC HEALTH</c:v>
                </c:pt>
                <c:pt idx="1">
                  <c:v>2. ADMINISTRATIVE, ECONOMICS AND SOCIAL SCIENCES</c:v>
                </c:pt>
                <c:pt idx="2">
                  <c:v>3. FOOD SCIENCES</c:v>
                </c:pt>
                <c:pt idx="3">
                  <c:v>4. HEALTH AND CARE SCIENCES</c:v>
                </c:pt>
                <c:pt idx="4">
                  <c:v>5. APPLIED ARTS &amp; CULTURE</c:v>
                </c:pt>
                <c:pt idx="5">
                  <c:v>6. ENGINEERING</c:v>
                </c:pt>
              </c:strCache>
            </c:strRef>
          </c:cat>
          <c:val>
            <c:numRef>
              <c:f>Φύλλο1!$J$38:$J$43</c:f>
              <c:numCache>
                <c:formatCode>General</c:formatCode>
                <c:ptCount val="6"/>
                <c:pt idx="0">
                  <c:v>93</c:v>
                </c:pt>
                <c:pt idx="1">
                  <c:v>190</c:v>
                </c:pt>
                <c:pt idx="2">
                  <c:v>29</c:v>
                </c:pt>
                <c:pt idx="3">
                  <c:v>212</c:v>
                </c:pt>
                <c:pt idx="4">
                  <c:v>99</c:v>
                </c:pt>
                <c:pt idx="5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1-4089-8927-15614B0A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7616336"/>
        <c:axId val="1376542320"/>
      </c:barChart>
      <c:catAx>
        <c:axId val="142761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42320"/>
        <c:crosses val="autoZero"/>
        <c:auto val="1"/>
        <c:lblAlgn val="ctr"/>
        <c:lblOffset val="100"/>
        <c:noMultiLvlLbl val="0"/>
      </c:catAx>
      <c:valAx>
        <c:axId val="137654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1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Φύλλο1!$N$38:$N$43</c:f>
              <c:strCache>
                <c:ptCount val="6"/>
                <c:pt idx="0">
                  <c:v>1. PUBLIC HEALTH</c:v>
                </c:pt>
                <c:pt idx="1">
                  <c:v>2. ADMINISTRATIVE, ECONOMICS AND SOCIAL SCIENCES</c:v>
                </c:pt>
                <c:pt idx="2">
                  <c:v>3. FOOD SCIENCES</c:v>
                </c:pt>
                <c:pt idx="3">
                  <c:v>4. HEALTH AND CARE SCIENCES</c:v>
                </c:pt>
                <c:pt idx="4">
                  <c:v>5. APPLIED ARTS &amp; CULTURE</c:v>
                </c:pt>
                <c:pt idx="5">
                  <c:v>6. ENGINEERING</c:v>
                </c:pt>
              </c:strCache>
            </c:strRef>
          </c:cat>
          <c:val>
            <c:numRef>
              <c:f>Φύλλο1!$O$38:$O$43</c:f>
              <c:numCache>
                <c:formatCode>0.0%</c:formatCode>
                <c:ptCount val="6"/>
                <c:pt idx="0">
                  <c:v>5.1020408163265307E-2</c:v>
                </c:pt>
                <c:pt idx="1">
                  <c:v>0.13636363636363635</c:v>
                </c:pt>
                <c:pt idx="2">
                  <c:v>0.25641025641025639</c:v>
                </c:pt>
                <c:pt idx="3">
                  <c:v>0.18461538461538463</c:v>
                </c:pt>
                <c:pt idx="4">
                  <c:v>0.10810810810810811</c:v>
                </c:pt>
                <c:pt idx="5">
                  <c:v>0.13924050632911392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1-42CC-BFB8-406A52945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6179104"/>
        <c:axId val="1654707008"/>
      </c:barChart>
      <c:catAx>
        <c:axId val="138617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707008"/>
        <c:crosses val="autoZero"/>
        <c:auto val="1"/>
        <c:lblAlgn val="ctr"/>
        <c:lblOffset val="100"/>
        <c:noMultiLvlLbl val="0"/>
      </c:catAx>
      <c:valAx>
        <c:axId val="1654707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8617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23622047244093"/>
          <c:y val="8.0991554865638929E-2"/>
          <c:w val="0.4542082239720035"/>
          <c:h val="0.82769168774619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Φύλλο1!$J$71</c:f>
              <c:strCache>
                <c:ptCount val="1"/>
                <c:pt idx="0">
                  <c:v>Graduation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Φύλλο1!$I$72:$I$98</c:f>
              <c:strCache>
                <c:ptCount val="27"/>
                <c:pt idx="0">
                  <c:v>Naval Architecture</c:v>
                </c:pt>
                <c:pt idx="1">
                  <c:v>Photography and Audiovisual Arts</c:v>
                </c:pt>
                <c:pt idx="2">
                  <c:v>Occupational Therapy</c:v>
                </c:pt>
                <c:pt idx="3">
                  <c:v>Industrial Design and Production Engineering</c:v>
                </c:pt>
                <c:pt idx="4">
                  <c:v>Early Childhood Education and Care</c:v>
                </c:pt>
                <c:pt idx="5">
                  <c:v>Civil Engineering</c:v>
                </c:pt>
                <c:pt idx="6">
                  <c:v>Food Science and Technology</c:v>
                </c:pt>
                <c:pt idx="7">
                  <c:v>Social Work</c:v>
                </c:pt>
                <c:pt idx="8">
                  <c:v>Interior Architecture</c:v>
                </c:pt>
                <c:pt idx="9">
                  <c:v>Archival, Library and Information Studies</c:v>
                </c:pt>
                <c:pt idx="10">
                  <c:v>Wine, Vine and Beverage Sciences</c:v>
                </c:pt>
                <c:pt idx="11">
                  <c:v>Mechanical Engineering</c:v>
                </c:pt>
                <c:pt idx="12">
                  <c:v>Physiotherapy</c:v>
                </c:pt>
                <c:pt idx="13">
                  <c:v>Public and Community Health</c:v>
                </c:pt>
                <c:pt idx="14">
                  <c:v>Conservation of Antiquities and Works of Art</c:v>
                </c:pt>
                <c:pt idx="15">
                  <c:v>Biomedical Engineering</c:v>
                </c:pt>
                <c:pt idx="16">
                  <c:v>Accounting and Finance</c:v>
                </c:pt>
                <c:pt idx="17">
                  <c:v>Surveying and Geoinformatics Engineering</c:v>
                </c:pt>
                <c:pt idx="18">
                  <c:v>Graphic Design and Visual Communication</c:v>
                </c:pt>
                <c:pt idx="19">
                  <c:v>Tourism Management</c:v>
                </c:pt>
                <c:pt idx="20">
                  <c:v>Biomedical Sciences</c:v>
                </c:pt>
                <c:pt idx="21">
                  <c:v>Midwifery</c:v>
                </c:pt>
                <c:pt idx="22">
                  <c:v>Public Health Policies</c:v>
                </c:pt>
                <c:pt idx="23">
                  <c:v>Informatics and Computer Engineering</c:v>
                </c:pt>
                <c:pt idx="24">
                  <c:v>Business Administration</c:v>
                </c:pt>
                <c:pt idx="25">
                  <c:v>Nursing</c:v>
                </c:pt>
                <c:pt idx="26">
                  <c:v>Electrical and Electronics Engineering</c:v>
                </c:pt>
              </c:strCache>
            </c:strRef>
          </c:cat>
          <c:val>
            <c:numRef>
              <c:f>Φύλλο1!$J$72:$J$98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5</c:v>
                </c:pt>
                <c:pt idx="17">
                  <c:v>0</c:v>
                </c:pt>
                <c:pt idx="18">
                  <c:v>7</c:v>
                </c:pt>
                <c:pt idx="19">
                  <c:v>3</c:v>
                </c:pt>
                <c:pt idx="20">
                  <c:v>16</c:v>
                </c:pt>
                <c:pt idx="21">
                  <c:v>14</c:v>
                </c:pt>
                <c:pt idx="22">
                  <c:v>1</c:v>
                </c:pt>
                <c:pt idx="23">
                  <c:v>10</c:v>
                </c:pt>
                <c:pt idx="24">
                  <c:v>19</c:v>
                </c:pt>
                <c:pt idx="25">
                  <c:v>11</c:v>
                </c:pt>
                <c:pt idx="2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1-48C1-8A0E-289FFEE31B17}"/>
            </c:ext>
          </c:extLst>
        </c:ser>
        <c:ser>
          <c:idx val="1"/>
          <c:order val="1"/>
          <c:tx>
            <c:strRef>
              <c:f>Φύλλο1!$K$71</c:f>
              <c:strCache>
                <c:ptCount val="1"/>
                <c:pt idx="0">
                  <c:v>Total Enrollment (2018-2024)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Φύλλο1!$I$72:$I$98</c:f>
              <c:strCache>
                <c:ptCount val="27"/>
                <c:pt idx="0">
                  <c:v>Naval Architecture</c:v>
                </c:pt>
                <c:pt idx="1">
                  <c:v>Photography and Audiovisual Arts</c:v>
                </c:pt>
                <c:pt idx="2">
                  <c:v>Occupational Therapy</c:v>
                </c:pt>
                <c:pt idx="3">
                  <c:v>Industrial Design and Production Engineering</c:v>
                </c:pt>
                <c:pt idx="4">
                  <c:v>Early Childhood Education and Care</c:v>
                </c:pt>
                <c:pt idx="5">
                  <c:v>Civil Engineering</c:v>
                </c:pt>
                <c:pt idx="6">
                  <c:v>Food Science and Technology</c:v>
                </c:pt>
                <c:pt idx="7">
                  <c:v>Social Work</c:v>
                </c:pt>
                <c:pt idx="8">
                  <c:v>Interior Architecture</c:v>
                </c:pt>
                <c:pt idx="9">
                  <c:v>Archival, Library and Information Studies</c:v>
                </c:pt>
                <c:pt idx="10">
                  <c:v>Wine, Vine and Beverage Sciences</c:v>
                </c:pt>
                <c:pt idx="11">
                  <c:v>Mechanical Engineering</c:v>
                </c:pt>
                <c:pt idx="12">
                  <c:v>Physiotherapy</c:v>
                </c:pt>
                <c:pt idx="13">
                  <c:v>Public and Community Health</c:v>
                </c:pt>
                <c:pt idx="14">
                  <c:v>Conservation of Antiquities and Works of Art</c:v>
                </c:pt>
                <c:pt idx="15">
                  <c:v>Biomedical Engineering</c:v>
                </c:pt>
                <c:pt idx="16">
                  <c:v>Accounting and Finance</c:v>
                </c:pt>
                <c:pt idx="17">
                  <c:v>Surveying and Geoinformatics Engineering</c:v>
                </c:pt>
                <c:pt idx="18">
                  <c:v>Graphic Design and Visual Communication</c:v>
                </c:pt>
                <c:pt idx="19">
                  <c:v>Tourism Management</c:v>
                </c:pt>
                <c:pt idx="20">
                  <c:v>Biomedical Sciences</c:v>
                </c:pt>
                <c:pt idx="21">
                  <c:v>Midwifery</c:v>
                </c:pt>
                <c:pt idx="22">
                  <c:v>Public Health Policies</c:v>
                </c:pt>
                <c:pt idx="23">
                  <c:v>Informatics and Computer Engineering</c:v>
                </c:pt>
                <c:pt idx="24">
                  <c:v>Business Administration</c:v>
                </c:pt>
                <c:pt idx="25">
                  <c:v>Nursing</c:v>
                </c:pt>
                <c:pt idx="26">
                  <c:v>Electrical and Electronics Engineering</c:v>
                </c:pt>
              </c:strCache>
            </c:strRef>
          </c:cat>
          <c:val>
            <c:numRef>
              <c:f>Φύλλο1!$K$72:$K$98</c:f>
              <c:numCache>
                <c:formatCode>General</c:formatCode>
                <c:ptCount val="27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21</c:v>
                </c:pt>
                <c:pt idx="10">
                  <c:v>23</c:v>
                </c:pt>
                <c:pt idx="11">
                  <c:v>23</c:v>
                </c:pt>
                <c:pt idx="12">
                  <c:v>32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41</c:v>
                </c:pt>
                <c:pt idx="17">
                  <c:v>43</c:v>
                </c:pt>
                <c:pt idx="18">
                  <c:v>46</c:v>
                </c:pt>
                <c:pt idx="19">
                  <c:v>48</c:v>
                </c:pt>
                <c:pt idx="20">
                  <c:v>56</c:v>
                </c:pt>
                <c:pt idx="21">
                  <c:v>61</c:v>
                </c:pt>
                <c:pt idx="22">
                  <c:v>62</c:v>
                </c:pt>
                <c:pt idx="23">
                  <c:v>64</c:v>
                </c:pt>
                <c:pt idx="24">
                  <c:v>81</c:v>
                </c:pt>
                <c:pt idx="25">
                  <c:v>101</c:v>
                </c:pt>
                <c:pt idx="26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1-48C1-8A0E-289FFEE31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1639488"/>
        <c:axId val="1654721984"/>
      </c:barChart>
      <c:catAx>
        <c:axId val="138163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721984"/>
        <c:crosses val="autoZero"/>
        <c:auto val="1"/>
        <c:lblAlgn val="ctr"/>
        <c:lblOffset val="100"/>
        <c:noMultiLvlLbl val="0"/>
      </c:catAx>
      <c:valAx>
        <c:axId val="165472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6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07996074359836"/>
          <c:y val="2.9860750927493671E-2"/>
          <c:w val="0.75505284091487435"/>
          <c:h val="3.1250223279414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F6DD-C0BF-413E-BDD7-0773CF6E3D2C}" type="datetimeFigureOut">
              <a:rPr lang="en-US" smtClean="0"/>
              <a:pPr/>
              <a:t>15-Jun-25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4783-8058-4D0A-8260-40DB8584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28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56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483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311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139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967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794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622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0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1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1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3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5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9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C48F0-719B-470B-8AEA-E8568EC9E2C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3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6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8" indent="0">
              <a:buNone/>
              <a:defRPr sz="2100" b="1"/>
            </a:lvl2pPr>
            <a:lvl3pPr marL="957656" indent="0">
              <a:buNone/>
              <a:defRPr sz="1900" b="1"/>
            </a:lvl3pPr>
            <a:lvl4pPr marL="1436483" indent="0">
              <a:buNone/>
              <a:defRPr sz="1700" b="1"/>
            </a:lvl4pPr>
            <a:lvl5pPr marL="1915311" indent="0">
              <a:buNone/>
              <a:defRPr sz="1700" b="1"/>
            </a:lvl5pPr>
            <a:lvl6pPr marL="2394139" indent="0">
              <a:buNone/>
              <a:defRPr sz="1700" b="1"/>
            </a:lvl6pPr>
            <a:lvl7pPr marL="2872967" indent="0">
              <a:buNone/>
              <a:defRPr sz="1700" b="1"/>
            </a:lvl7pPr>
            <a:lvl8pPr marL="3351794" indent="0">
              <a:buNone/>
              <a:defRPr sz="1700" b="1"/>
            </a:lvl8pPr>
            <a:lvl9pPr marL="383062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8" indent="0">
              <a:buNone/>
              <a:defRPr sz="2100" b="1"/>
            </a:lvl2pPr>
            <a:lvl3pPr marL="957656" indent="0">
              <a:buNone/>
              <a:defRPr sz="1900" b="1"/>
            </a:lvl3pPr>
            <a:lvl4pPr marL="1436483" indent="0">
              <a:buNone/>
              <a:defRPr sz="1700" b="1"/>
            </a:lvl4pPr>
            <a:lvl5pPr marL="1915311" indent="0">
              <a:buNone/>
              <a:defRPr sz="1700" b="1"/>
            </a:lvl5pPr>
            <a:lvl6pPr marL="2394139" indent="0">
              <a:buNone/>
              <a:defRPr sz="1700" b="1"/>
            </a:lvl6pPr>
            <a:lvl7pPr marL="2872967" indent="0">
              <a:buNone/>
              <a:defRPr sz="1700" b="1"/>
            </a:lvl7pPr>
            <a:lvl8pPr marL="3351794" indent="0">
              <a:buNone/>
              <a:defRPr sz="1700" b="1"/>
            </a:lvl8pPr>
            <a:lvl9pPr marL="383062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28" indent="0">
              <a:buNone/>
              <a:defRPr sz="1300"/>
            </a:lvl2pPr>
            <a:lvl3pPr marL="957656" indent="0">
              <a:buNone/>
              <a:defRPr sz="1100"/>
            </a:lvl3pPr>
            <a:lvl4pPr marL="1436483" indent="0">
              <a:buNone/>
              <a:defRPr sz="900"/>
            </a:lvl4pPr>
            <a:lvl5pPr marL="1915311" indent="0">
              <a:buNone/>
              <a:defRPr sz="900"/>
            </a:lvl5pPr>
            <a:lvl6pPr marL="2394139" indent="0">
              <a:buNone/>
              <a:defRPr sz="900"/>
            </a:lvl6pPr>
            <a:lvl7pPr marL="2872967" indent="0">
              <a:buNone/>
              <a:defRPr sz="900"/>
            </a:lvl7pPr>
            <a:lvl8pPr marL="3351794" indent="0">
              <a:buNone/>
              <a:defRPr sz="900"/>
            </a:lvl8pPr>
            <a:lvl9pPr marL="3830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28" indent="0">
              <a:buNone/>
              <a:defRPr sz="2900"/>
            </a:lvl2pPr>
            <a:lvl3pPr marL="957656" indent="0">
              <a:buNone/>
              <a:defRPr sz="2500"/>
            </a:lvl3pPr>
            <a:lvl4pPr marL="1436483" indent="0">
              <a:buNone/>
              <a:defRPr sz="2100"/>
            </a:lvl4pPr>
            <a:lvl5pPr marL="1915311" indent="0">
              <a:buNone/>
              <a:defRPr sz="2100"/>
            </a:lvl5pPr>
            <a:lvl6pPr marL="2394139" indent="0">
              <a:buNone/>
              <a:defRPr sz="2100"/>
            </a:lvl6pPr>
            <a:lvl7pPr marL="2872967" indent="0">
              <a:buNone/>
              <a:defRPr sz="2100"/>
            </a:lvl7pPr>
            <a:lvl8pPr marL="3351794" indent="0">
              <a:buNone/>
              <a:defRPr sz="2100"/>
            </a:lvl8pPr>
            <a:lvl9pPr marL="383062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28" indent="0">
              <a:buNone/>
              <a:defRPr sz="1300"/>
            </a:lvl2pPr>
            <a:lvl3pPr marL="957656" indent="0">
              <a:buNone/>
              <a:defRPr sz="1100"/>
            </a:lvl3pPr>
            <a:lvl4pPr marL="1436483" indent="0">
              <a:buNone/>
              <a:defRPr sz="900"/>
            </a:lvl4pPr>
            <a:lvl5pPr marL="1915311" indent="0">
              <a:buNone/>
              <a:defRPr sz="900"/>
            </a:lvl5pPr>
            <a:lvl6pPr marL="2394139" indent="0">
              <a:buNone/>
              <a:defRPr sz="900"/>
            </a:lvl6pPr>
            <a:lvl7pPr marL="2872967" indent="0">
              <a:buNone/>
              <a:defRPr sz="900"/>
            </a:lvl7pPr>
            <a:lvl8pPr marL="3351794" indent="0">
              <a:buNone/>
              <a:defRPr sz="900"/>
            </a:lvl8pPr>
            <a:lvl9pPr marL="3830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66" tIns="47883" rIns="95766" bIns="4788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66" tIns="47883" rIns="95766" bIns="478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CEFD-C893-4330-8107-599A4C164D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15-Jun-25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ED8F0-A3C2-4230-B5BB-9046C3311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5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21" indent="-359121" algn="l" defTabSz="95765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95" indent="-299267" algn="l" defTabSz="9576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69" indent="-239414" algn="l" defTabSz="9576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897" indent="-239414" algn="l" defTabSz="95765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725" indent="-239414" algn="l" defTabSz="95765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553" indent="-239414" algn="l" defTabSz="9576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380" indent="-239414" algn="l" defTabSz="9576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208" indent="-239414" algn="l" defTabSz="9576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36" indent="-239414" algn="l" defTabSz="9576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8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56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83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11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39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67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94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22" algn="l" defTabSz="9576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392" y="3742488"/>
            <a:ext cx="7704856" cy="1110371"/>
          </a:xfrm>
          <a:solidFill>
            <a:schemeClr val="accent6">
              <a:lumMod val="75000"/>
            </a:schemeClr>
          </a:solidFill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Ins="288918">
            <a:noAutofit/>
            <a:sp3d>
              <a:bevelB w="38100" h="38100"/>
            </a:sp3d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“PhD studies in </a:t>
            </a:r>
            <a:r>
              <a:rPr lang="en-US" sz="2400" b="1" i="1" dirty="0" err="1">
                <a:solidFill>
                  <a:schemeClr val="bg1"/>
                </a:solidFill>
              </a:rPr>
              <a:t>UniWA</a:t>
            </a:r>
            <a:r>
              <a:rPr lang="en-US" sz="2400" b="1" i="1" dirty="0">
                <a:solidFill>
                  <a:schemeClr val="bg1"/>
                </a:solidFill>
              </a:rPr>
              <a:t>: Current status and challenges”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85392" y="1621614"/>
            <a:ext cx="7704856" cy="18073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7883" rIns="252000" bIns="47883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  <a:r>
              <a:rPr lang="en-US" sz="2800" b="1" baseline="30000" dirty="0">
                <a:solidFill>
                  <a:prstClr val="white"/>
                </a:solidFill>
              </a:rPr>
              <a:t>st</a:t>
            </a:r>
            <a:r>
              <a:rPr lang="en-US" sz="2800" b="1" dirty="0">
                <a:solidFill>
                  <a:prstClr val="white"/>
                </a:solidFill>
              </a:rPr>
              <a:t> ERASMUS+ / ICM EDUCATIONAL WEEK </a:t>
            </a:r>
            <a:br>
              <a:rPr lang="en-US" sz="2800" b="1" dirty="0">
                <a:solidFill>
                  <a:prstClr val="white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“Supervisors and PhD Candidates”</a:t>
            </a:r>
          </a:p>
          <a:p>
            <a:pPr algn="r">
              <a:spcBef>
                <a:spcPct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prstClr val="white"/>
                </a:solidFill>
              </a:rPr>
              <a:t>UniWA</a:t>
            </a:r>
            <a:r>
              <a:rPr lang="en-US" sz="2800" b="1" dirty="0">
                <a:solidFill>
                  <a:prstClr val="white"/>
                </a:solidFill>
              </a:rPr>
              <a:t>, 16 – 20 June 2025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PLA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7395C4-1131-489B-80F5-62C90D4629E9}"/>
              </a:ext>
            </a:extLst>
          </p:cNvPr>
          <p:cNvSpPr txBox="1">
            <a:spLocks/>
          </p:cNvSpPr>
          <p:nvPr/>
        </p:nvSpPr>
        <p:spPr>
          <a:xfrm>
            <a:off x="1585392" y="5300178"/>
            <a:ext cx="4879776" cy="11103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7883" rIns="252000" bIns="47883" rtlCol="0" anchor="ctr">
            <a:normAutofit fontScale="62500" lnSpcReduction="20000"/>
          </a:bodyPr>
          <a:lstStyle/>
          <a:p>
            <a:pPr algn="r">
              <a:spcBef>
                <a:spcPct val="0"/>
              </a:spcBef>
            </a:pPr>
            <a:endParaRPr lang="el-GR" sz="3900" b="1" dirty="0">
              <a:solidFill>
                <a:prstClr val="white"/>
              </a:solidFill>
            </a:endParaRPr>
          </a:p>
          <a:p>
            <a:pPr marL="95250" algn="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Presentation by Prof. Maria Rangoussi</a:t>
            </a:r>
          </a:p>
          <a:p>
            <a:pPr marL="95250" algn="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Head, Departmental Committee on PhD Studies</a:t>
            </a:r>
          </a:p>
          <a:p>
            <a:pPr marL="95250" algn="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</a:rPr>
              <a:t>16-06-2025</a:t>
            </a:r>
            <a:endParaRPr lang="el-GR" sz="2800" b="1" dirty="0">
              <a:solidFill>
                <a:schemeClr val="bg1"/>
              </a:solidFill>
            </a:endParaRPr>
          </a:p>
          <a:p>
            <a:pPr marL="638116" indent="-392043" algn="r">
              <a:spcBef>
                <a:spcPct val="0"/>
              </a:spcBef>
              <a:defRPr/>
            </a:pP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2370243F-D842-40DC-8975-08381872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804328"/>
            <a:ext cx="1766099" cy="9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0375" y="1686657"/>
            <a:ext cx="8971454" cy="34846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OVERVIEW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was established in 2018, as a merger of two long-existing Universities of Applied Sciences in Athens metropolitan area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These parent-institutions offered 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 and 2</a:t>
            </a:r>
            <a:r>
              <a:rPr lang="en-US" sz="2000" b="1" baseline="30000" dirty="0">
                <a:solidFill>
                  <a:schemeClr val="bg1"/>
                </a:solidFill>
              </a:rPr>
              <a:t>nd</a:t>
            </a:r>
            <a:r>
              <a:rPr lang="en-US" sz="2000" b="1" dirty="0">
                <a:solidFill>
                  <a:schemeClr val="bg1"/>
                </a:solidFill>
              </a:rPr>
              <a:t> Cycle Study Programs (Bachelor Degrees and Master Degrees)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3</a:t>
            </a:r>
            <a:r>
              <a:rPr lang="en-US" sz="2000" b="1" baseline="30000" dirty="0">
                <a:solidFill>
                  <a:schemeClr val="bg1"/>
                </a:solidFill>
              </a:rPr>
              <a:t>rd</a:t>
            </a:r>
            <a:r>
              <a:rPr lang="en-US" sz="2000" b="1" dirty="0">
                <a:solidFill>
                  <a:schemeClr val="bg1"/>
                </a:solidFill>
              </a:rPr>
              <a:t> Cycle (PhD) Study Programs are therefore relatively new: all 27 </a:t>
            </a: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Departments launched their PhD Studies in 2018</a:t>
            </a:r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3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5B719817-1A90-41A5-A4A7-07C6402D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5820567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D60350E-A7F5-4C3C-A379-9640D34BC4A5}"/>
              </a:ext>
            </a:extLst>
          </p:cNvPr>
          <p:cNvSpPr txBox="1">
            <a:spLocks/>
          </p:cNvSpPr>
          <p:nvPr/>
        </p:nvSpPr>
        <p:spPr>
          <a:xfrm>
            <a:off x="1568624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41946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EE8ACFBC-579D-47F1-A2BF-1DC2F428F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98730"/>
              </p:ext>
            </p:extLst>
          </p:nvPr>
        </p:nvGraphicFramePr>
        <p:xfrm>
          <a:off x="92365" y="4684351"/>
          <a:ext cx="5407025" cy="205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Γράφημα 13">
            <a:extLst>
              <a:ext uri="{FF2B5EF4-FFF2-40B4-BE49-F238E27FC236}">
                <a16:creationId xmlns:a16="http://schemas.microsoft.com/office/drawing/2014/main" id="{F51C9BDD-08E2-41C5-A866-96BDD8A3C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768311"/>
              </p:ext>
            </p:extLst>
          </p:nvPr>
        </p:nvGraphicFramePr>
        <p:xfrm>
          <a:off x="169093" y="1858618"/>
          <a:ext cx="5221089" cy="20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Γράφημα 15">
            <a:extLst>
              <a:ext uri="{FF2B5EF4-FFF2-40B4-BE49-F238E27FC236}">
                <a16:creationId xmlns:a16="http://schemas.microsoft.com/office/drawing/2014/main" id="{6D832155-1E43-4CF1-BC23-4075C7EF4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4871"/>
              </p:ext>
            </p:extLst>
          </p:nvPr>
        </p:nvGraphicFramePr>
        <p:xfrm>
          <a:off x="5499390" y="1772816"/>
          <a:ext cx="417691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36636382-573C-48B1-9BBC-78B61437B899}"/>
              </a:ext>
            </a:extLst>
          </p:cNvPr>
          <p:cNvSpPr txBox="1">
            <a:spLocks/>
          </p:cNvSpPr>
          <p:nvPr/>
        </p:nvSpPr>
        <p:spPr>
          <a:xfrm>
            <a:off x="401199" y="1358324"/>
            <a:ext cx="4879776" cy="485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7883" rIns="252000" bIns="47883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prstClr val="white"/>
                </a:solidFill>
              </a:rPr>
              <a:t>ENROLLMENT (2018-2024)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68F002-9A15-4458-B4AD-EBA6A6AAEC36}"/>
              </a:ext>
            </a:extLst>
          </p:cNvPr>
          <p:cNvSpPr txBox="1">
            <a:spLocks/>
          </p:cNvSpPr>
          <p:nvPr/>
        </p:nvSpPr>
        <p:spPr>
          <a:xfrm>
            <a:off x="388201" y="4026971"/>
            <a:ext cx="4879776" cy="485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7883" rIns="252000" bIns="47883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prstClr val="white"/>
                </a:solidFill>
              </a:rPr>
              <a:t>GRADUATION (2018-2024)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ECD43E-D6EF-4320-9240-3013AC771E2B}"/>
              </a:ext>
            </a:extLst>
          </p:cNvPr>
          <p:cNvSpPr txBox="1">
            <a:spLocks/>
          </p:cNvSpPr>
          <p:nvPr/>
        </p:nvSpPr>
        <p:spPr>
          <a:xfrm>
            <a:off x="5492172" y="1363219"/>
            <a:ext cx="4176911" cy="485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7883" rIns="252000" bIns="47883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b="1" dirty="0">
                <a:solidFill>
                  <a:prstClr val="white"/>
                </a:solidFill>
              </a:rPr>
              <a:t>Graduation/Enrollment % (2018-2024)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0E046BDC-2B0C-43F2-B6FA-9B78F744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7" y="5880580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6F8D86A-D70A-4840-8D71-9D73FAE5A19D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134491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graphicFrame>
        <p:nvGraphicFramePr>
          <p:cNvPr id="26" name="Γράφημα 25">
            <a:extLst>
              <a:ext uri="{FF2B5EF4-FFF2-40B4-BE49-F238E27FC236}">
                <a16:creationId xmlns:a16="http://schemas.microsoft.com/office/drawing/2014/main" id="{995A5B81-82A8-42F6-8113-0E5021F13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53307"/>
              </p:ext>
            </p:extLst>
          </p:nvPr>
        </p:nvGraphicFramePr>
        <p:xfrm>
          <a:off x="202192" y="0"/>
          <a:ext cx="9431328" cy="731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26FD316E-B1F5-4E9C-814F-B2AF8AE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7" y="5880580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6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5576" y="1412776"/>
            <a:ext cx="9621960" cy="5252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LEGISLATION &amp; </a:t>
            </a: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RULES and REGULATIONS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Greek Law 4957/2022: 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6 </a:t>
            </a:r>
            <a:r>
              <a:rPr lang="en-US" sz="2000" b="1" dirty="0">
                <a:solidFill>
                  <a:schemeClr val="bg1"/>
                </a:solidFill>
              </a:rPr>
              <a:t>years max. (studies) + 2 years max. (study break) + 2 years max. (extension)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annual reports by PhD candidates; report evaluation by the supervisors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 evaluation and accreditation by the Hellenic H.A.H.E. authority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introduced industrial PhDs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Regulation (12-4-2024)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enrollment by open call or on an individual application basis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adoption of national duration limits</a:t>
            </a:r>
          </a:p>
          <a:p>
            <a:pPr marL="821728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adoption of national evaluation and accreditation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Departmental Regulations (2024-25)</a:t>
            </a:r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2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9ADD58BC-B086-49BD-B117-A2BD9F74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38" y="5764508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A9F5A14-D2CE-43C4-8377-D2D6A8735691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25753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0375" y="1844824"/>
            <a:ext cx="8971454" cy="35246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Greek national authorities: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EVALUATION</a:t>
            </a:r>
            <a:r>
              <a:rPr lang="en-US" sz="2000" b="1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rgbClr val="002060"/>
                </a:solidFill>
              </a:rPr>
              <a:t>ACCREDITATION</a:t>
            </a:r>
            <a:r>
              <a:rPr lang="en-US" sz="2000" b="1" dirty="0">
                <a:solidFill>
                  <a:schemeClr val="bg1"/>
                </a:solidFill>
              </a:rPr>
              <a:t> BY THE HELLENIC H.A.H.E. AUTHORITY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A ‘heavy’ paperwork-burden system, already adopted and applied for the evaluation and accreditation of 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 and 2</a:t>
            </a:r>
            <a:r>
              <a:rPr lang="en-US" sz="2000" b="1" baseline="30000" dirty="0">
                <a:solidFill>
                  <a:schemeClr val="bg1"/>
                </a:solidFill>
              </a:rPr>
              <a:t>nd</a:t>
            </a:r>
            <a:r>
              <a:rPr lang="en-US" sz="2000" b="1" dirty="0">
                <a:solidFill>
                  <a:schemeClr val="bg1"/>
                </a:solidFill>
              </a:rPr>
              <a:t> cycle study programs across Greece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Stress on ‘clean records’ for the Departments, implying expulsion of delayed PhD candidates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Planned for academic year 2025-26</a:t>
            </a: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2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D9147C90-D3E8-4C04-B584-F0F22696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7" y="5880580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97E31CE-9251-4E88-BAB5-3190020942E7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85326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7809" y="1444799"/>
            <a:ext cx="9317161" cy="5252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AT THE SAME TIME, in </a:t>
            </a: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, PhD studies are faced with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CHALLENGES</a:t>
            </a:r>
            <a:r>
              <a:rPr lang="en-US" sz="2000" b="1" dirty="0">
                <a:solidFill>
                  <a:schemeClr val="bg1"/>
                </a:solidFill>
              </a:rPr>
              <a:t> such as: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Quality: attract qualified PhD candidates; produce high quality PhD theses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Quantity: control the throughput and the delay (as in all study programs)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Funding of PhD studies: costs of premises, equipment, materials, services, etc.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Funding of PhD candidates: to study, to participate in conferences or to publish in Open Access journals -&gt; implications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Assignment of Teaching Assistantship duties to PhD candidates: terms and costs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THE DEVELOPMENT OF A ‘DOCTORAL CULTURE’ COMMON ACROSS ALL </a:t>
            </a:r>
            <a:r>
              <a:rPr lang="en-US" sz="2000" b="1" dirty="0" err="1">
                <a:solidFill>
                  <a:schemeClr val="bg1"/>
                </a:solidFill>
              </a:rPr>
              <a:t>UniWA</a:t>
            </a:r>
            <a:r>
              <a:rPr lang="en-US" sz="2000" b="1" dirty="0">
                <a:solidFill>
                  <a:schemeClr val="bg1"/>
                </a:solidFill>
              </a:rPr>
              <a:t> FACULTIES &amp; DEPARTMENTS</a:t>
            </a: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2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F3712239-94F0-41C7-93C3-C2718E8E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7" y="5880580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83FCEF-8857-4816-8E2B-82985CD4D98C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25231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5575" y="1444799"/>
            <a:ext cx="9621961" cy="5252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GUEST STAR: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ARTIFICIAL INTELLIGENCE &amp; GENERATIVE AI SOFTWARE TOOLS  </a:t>
            </a:r>
          </a:p>
          <a:p>
            <a:pPr marL="53975" lvl="0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Institutional Policy on the uses of Generative Artificial Intelligence: </a:t>
            </a:r>
            <a:r>
              <a:rPr lang="en-US" sz="2000" b="1" dirty="0">
                <a:solidFill>
                  <a:srgbClr val="002060"/>
                </a:solidFill>
              </a:rPr>
              <a:t>still missing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Departmental Policies on the uses of Generative Artificial Intelligence: </a:t>
            </a:r>
            <a:r>
              <a:rPr lang="en-US" sz="2000" b="1" dirty="0">
                <a:solidFill>
                  <a:srgbClr val="002060"/>
                </a:solidFill>
              </a:rPr>
              <a:t>still missing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Departmental Regulations on the uses of Generative Artificial Intelligence by PhD candidates: </a:t>
            </a:r>
            <a:r>
              <a:rPr lang="en-US" sz="2000" b="1" dirty="0">
                <a:solidFill>
                  <a:srgbClr val="002060"/>
                </a:solidFill>
              </a:rPr>
              <a:t>still missing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Generative </a:t>
            </a:r>
            <a:r>
              <a:rPr lang="en-US" sz="2000" b="1" dirty="0" err="1">
                <a:solidFill>
                  <a:schemeClr val="bg1"/>
                </a:solidFill>
              </a:rPr>
              <a:t>Artifical</a:t>
            </a:r>
            <a:r>
              <a:rPr lang="en-US" sz="2000" b="1" dirty="0">
                <a:solidFill>
                  <a:schemeClr val="bg1"/>
                </a:solidFill>
              </a:rPr>
              <a:t> Intelligence statement signed by authors of theses</a:t>
            </a:r>
            <a:r>
              <a:rPr lang="el-GR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>
                <a:solidFill>
                  <a:schemeClr val="bg1"/>
                </a:solidFill>
              </a:rPr>
              <a:t>Diploma, Master, PhD): </a:t>
            </a:r>
            <a:r>
              <a:rPr lang="en-US" sz="2000" b="1" dirty="0">
                <a:solidFill>
                  <a:srgbClr val="002060"/>
                </a:solidFill>
              </a:rPr>
              <a:t>still missing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Tools to check whether a thesis </a:t>
            </a:r>
            <a:r>
              <a:rPr lang="el-GR" sz="2000" b="1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Diploma, Master, PhD) is produced by Generative AI software tool: </a:t>
            </a:r>
            <a:r>
              <a:rPr lang="en-US" sz="2000" b="1" dirty="0">
                <a:solidFill>
                  <a:srgbClr val="002060"/>
                </a:solidFill>
              </a:rPr>
              <a:t>has just been made available </a:t>
            </a:r>
            <a:r>
              <a:rPr lang="en-US" sz="2000" b="1" dirty="0">
                <a:solidFill>
                  <a:schemeClr val="bg1"/>
                </a:solidFill>
              </a:rPr>
              <a:t>(e.g., AI tool incorporated in TURNITIN)</a:t>
            </a: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6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50C6AC30-440F-45A7-9877-B9E15788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72" y="5930658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F7C3126-5AEF-4FEE-9E76-1BE286EC104E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1AF6F0B-2586-4E94-8478-F47C7D9EF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296" y="602129"/>
            <a:ext cx="2000672" cy="13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5575" y="1916832"/>
            <a:ext cx="9621961" cy="241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5766" tIns="47883" rIns="288918" bIns="47883" rtlCol="0" anchor="ctr">
            <a:noAutofit/>
            <a:sp3d>
              <a:bevelB w="38100" h="38100"/>
            </a:sp3d>
          </a:bodyPr>
          <a:lstStyle/>
          <a:p>
            <a:pPr marL="53975" lvl="0" algn="ctr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Thank you for your attendance!</a:t>
            </a:r>
          </a:p>
          <a:p>
            <a:pPr marL="53975" lvl="0" algn="ctr">
              <a:spcBef>
                <a:spcPct val="0"/>
              </a:spcBef>
              <a:tabLst>
                <a:tab pos="6234099" algn="l"/>
                <a:tab pos="6723334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53975" lvl="0" algn="ctr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53975" lvl="0" algn="ctr">
              <a:spcBef>
                <a:spcPct val="0"/>
              </a:spcBef>
              <a:tabLst>
                <a:tab pos="6234099" algn="l"/>
                <a:tab pos="6723334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Questions or Comments? </a:t>
            </a:r>
          </a:p>
        </p:txBody>
      </p:sp>
      <p:sp>
        <p:nvSpPr>
          <p:cNvPr id="4102" name="AutoShape 6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ÎÏÎ¿ÏÎ­Î»ÎµÏÎ¼Î± ÎµÎ¹ÎºÏÎ½Î±Ï Î³Î¹Î± research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9" descr="PLATO.PNG">
            <a:extLst>
              <a:ext uri="{FF2B5EF4-FFF2-40B4-BE49-F238E27FC236}">
                <a16:creationId xmlns:a16="http://schemas.microsoft.com/office/drawing/2014/main" id="{C07A5996-6454-4AE0-93D2-0E42A9890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2" y="192360"/>
            <a:ext cx="1176789" cy="1076399"/>
          </a:xfrm>
          <a:prstGeom prst="rect">
            <a:avLst/>
          </a:prstGeom>
        </p:spPr>
      </p:pic>
      <p:pic>
        <p:nvPicPr>
          <p:cNvPr id="16" name="Picture 2" descr="https://cdn.pixabay.com/photo/2014/04/03/10/02/graduation-309661_1280.png">
            <a:extLst>
              <a:ext uri="{FF2B5EF4-FFF2-40B4-BE49-F238E27FC236}">
                <a16:creationId xmlns:a16="http://schemas.microsoft.com/office/drawing/2014/main" id="{50C6AC30-440F-45A7-9877-B9E15788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72" y="5930658"/>
            <a:ext cx="1690786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341014-D84C-48DA-8183-3D4C71323083}"/>
              </a:ext>
            </a:extLst>
          </p:cNvPr>
          <p:cNvSpPr txBox="1">
            <a:spLocks/>
          </p:cNvSpPr>
          <p:nvPr/>
        </p:nvSpPr>
        <p:spPr>
          <a:xfrm>
            <a:off x="1585392" y="160338"/>
            <a:ext cx="7704856" cy="1110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144000" rIns="288000" bIns="180000" rtlCol="0" anchor="t" anchorCtr="0">
            <a:noAutofit/>
          </a:bodyPr>
          <a:lstStyle/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UNIVERSITY OF WEST ATTICA</a:t>
            </a:r>
            <a:endParaRPr lang="el-GR" sz="1800" b="1" dirty="0">
              <a:solidFill>
                <a:schemeClr val="accent6">
                  <a:lumMod val="50000"/>
                </a:schemeClr>
              </a:solidFill>
              <a:ea typeface="Dotum" pitchFamily="34" charset="-127"/>
              <a:cs typeface="Verdana" pitchFamily="34" charset="0"/>
            </a:endParaRP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FACULTY OF ENGINEERING </a:t>
            </a:r>
          </a:p>
          <a:p>
            <a:pPr marL="22860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DEPARTMENT OF ELECTRICAL </a:t>
            </a: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&amp;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Dotum" pitchFamily="34" charset="-127"/>
                <a:cs typeface="Verdana" pitchFamily="34" charset="0"/>
              </a:rPr>
              <a:t> ELECTRONICS ENGINEERING</a:t>
            </a:r>
          </a:p>
        </p:txBody>
      </p:sp>
    </p:spTree>
    <p:extLst>
      <p:ext uri="{BB962C8B-B14F-4D97-AF65-F5344CB8AC3E}">
        <p14:creationId xmlns:p14="http://schemas.microsoft.com/office/powerpoint/2010/main" val="29042498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619</Words>
  <Application>Microsoft Office PowerPoint</Application>
  <PresentationFormat>Χαρτί Α4 (210x297 χιλ.)</PresentationFormat>
  <Paragraphs>90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Dotum</vt:lpstr>
      <vt:lpstr>Arial</vt:lpstr>
      <vt:lpstr>Calibri</vt:lpstr>
      <vt:lpstr>Verdana</vt:lpstr>
      <vt:lpstr>Wingdings</vt:lpstr>
      <vt:lpstr>1_Office Theme</vt:lpstr>
      <vt:lpstr>“PhD studies in UniWA: Current status and challenges”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μεταπτυχιακών σπουδών ΔΙΑΔΙΚΤΥΩΜΕΝΑ ΗΛΕΚΤΡΟΝΙΚΑ ΣΥΣΤΗΜΑΤΑ ies.teipir.gr</dc:title>
  <dc:creator>mariar</dc:creator>
  <cp:lastModifiedBy>maria.rangoussi</cp:lastModifiedBy>
  <cp:revision>124</cp:revision>
  <dcterms:created xsi:type="dcterms:W3CDTF">2015-09-08T08:26:34Z</dcterms:created>
  <dcterms:modified xsi:type="dcterms:W3CDTF">2025-06-14T21:33:50Z</dcterms:modified>
</cp:coreProperties>
</file>